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467" r:id="rId2"/>
    <p:sldId id="357" r:id="rId3"/>
    <p:sldId id="394" r:id="rId4"/>
    <p:sldId id="395" r:id="rId5"/>
    <p:sldId id="402" r:id="rId6"/>
    <p:sldId id="403" r:id="rId7"/>
    <p:sldId id="404" r:id="rId8"/>
    <p:sldId id="405" r:id="rId9"/>
    <p:sldId id="406" r:id="rId10"/>
    <p:sldId id="407" r:id="rId11"/>
    <p:sldId id="408" r:id="rId12"/>
    <p:sldId id="411" r:id="rId13"/>
    <p:sldId id="409" r:id="rId14"/>
    <p:sldId id="410" r:id="rId15"/>
    <p:sldId id="412" r:id="rId16"/>
    <p:sldId id="413" r:id="rId17"/>
    <p:sldId id="414" r:id="rId18"/>
    <p:sldId id="415" r:id="rId19"/>
    <p:sldId id="461" r:id="rId20"/>
  </p:sldIdLst>
  <p:sldSz cx="9144000" cy="5143500" type="screen16x9"/>
  <p:notesSz cx="6761163" cy="9942513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hWfPYNmO9CrnxRSO+TfepQ==" hashData="EnkTEZpgrWzNRePo9vCjAAukoQyhYTeHO83bnYJ7sYWxOPNbeSO6LKPQxkLX+3/QcZ87ptTTxWbJuz3FU/dcPA=="/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10E0"/>
    <a:srgbClr val="AB559B"/>
    <a:srgbClr val="005DA2"/>
    <a:srgbClr val="FF6201"/>
    <a:srgbClr val="FA9F86"/>
    <a:srgbClr val="C4C7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74463" autoAdjust="0"/>
  </p:normalViewPr>
  <p:slideViewPr>
    <p:cSldViewPr snapToGrid="0">
      <p:cViewPr varScale="1">
        <p:scale>
          <a:sx n="126" d="100"/>
          <a:sy n="126" d="100"/>
        </p:scale>
        <p:origin x="91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16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9515A-5222-4F01-879C-8A4FDD1B0536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FFAD9-53DE-42F6-98D8-C7F9888970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DE9EE-F82A-44FC-9338-200B4E080055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8553E-6660-4B95-9869-B2777316F5C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634727"/>
            <a:ext cx="3566160" cy="6172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725" b="0" cap="none" baseline="0">
                <a:solidFill>
                  <a:schemeClr val="accent1"/>
                </a:solidFill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225841"/>
            <a:ext cx="3566160" cy="25061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3166" y="1634727"/>
            <a:ext cx="3566160" cy="6172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1725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lvl="0" indent="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3166" y="2225841"/>
            <a:ext cx="3566160" cy="25061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graphicFrame>
        <p:nvGraphicFramePr>
          <p:cNvPr id="11" name="表格 10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9144000" cy="4929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25" y="0"/>
            <a:ext cx="776288" cy="12072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内容占位符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2305" y="60325"/>
            <a:ext cx="2036762" cy="382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00115" y="1"/>
            <a:ext cx="5957888" cy="492918"/>
          </a:xfrm>
        </p:spPr>
        <p:txBody>
          <a:bodyPr>
            <a:normAutofit/>
          </a:bodyPr>
          <a:lstStyle>
            <a:lvl1pPr>
              <a:defRPr sz="24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786342025"/>
              </p:ext>
            </p:extLst>
          </p:nvPr>
        </p:nvGraphicFramePr>
        <p:xfrm>
          <a:off x="-2830" y="666573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5" name="图片 4">
            <a:extLst>
              <a:ext uri="{FF2B5EF4-FFF2-40B4-BE49-F238E27FC236}">
                <a16:creationId xmlns:a16="http://schemas.microsoft.com/office/drawing/2014/main" id="{B769826C-94B6-4056-B1BF-6ABFF5C6E0B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817" y="4277090"/>
            <a:ext cx="736708" cy="8664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353632"/>
            <a:ext cx="3291840" cy="130302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617220"/>
            <a:ext cx="4258818" cy="388848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1693129"/>
            <a:ext cx="3291840" cy="2821721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45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B62BCDD-7E13-4EAD-829B-FA05AD203A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07292" y="4277090"/>
            <a:ext cx="736708" cy="8664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149562" y="15240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571500"/>
            <a:ext cx="1971675" cy="4057650"/>
          </a:xfrm>
        </p:spPr>
        <p:txBody>
          <a:bodyPr vert="eaVert" lIns="45720" tIns="91440" rIns="45720" bIns="91440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571500"/>
            <a:ext cx="5686425" cy="40576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44447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2">
              <a:lumMod val="5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438912"/>
            <a:ext cx="7290054" cy="1124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714500"/>
            <a:ext cx="7290055" cy="301752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4853028"/>
            <a:ext cx="1615607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4853028"/>
            <a:ext cx="4426094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4853028"/>
            <a:ext cx="730250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F5E3D0D-FE4C-47A7-B99B-FF98BB84CE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/>
  <p:txStyles>
    <p:titleStyle>
      <a:lvl1pPr algn="l" defTabSz="685800" rtl="0" eaLnBrk="1" latinLnBrk="0" hangingPunct="1">
        <a:lnSpc>
          <a:spcPct val="80000"/>
        </a:lnSpc>
        <a:spcBef>
          <a:spcPct val="0"/>
        </a:spcBef>
        <a:buNone/>
        <a:defRPr sz="3750" kern="1200" cap="all" spc="75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198755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335915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44577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58293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795655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91186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1021715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8"/>
          <p:cNvSpPr txBox="1">
            <a:spLocks noGrp="1"/>
          </p:cNvSpPr>
          <p:nvPr/>
        </p:nvSpPr>
        <p:spPr>
          <a:xfrm>
            <a:off x="6057900" y="4685110"/>
            <a:ext cx="1485900" cy="354806"/>
          </a:xfrm>
          <a:prstGeom prst="rect">
            <a:avLst/>
          </a:prstGeom>
          <a:noFill/>
          <a:ln w="9525">
            <a:noFill/>
          </a:ln>
        </p:spPr>
        <p:txBody>
          <a:bodyPr lIns="68574" tIns="34288" rIns="68574" bIns="34288"/>
          <a:lstStyle>
            <a:lvl1pPr marL="471805" indent="-47180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8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8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500">
                <a:solidFill>
                  <a:schemeClr val="tx1"/>
                </a:solidFill>
                <a:latin typeface="+mn-lt"/>
                <a:ea typeface="+mn-ea"/>
              </a:defRPr>
            </a:lvl2pPr>
            <a:lvl3pPr marL="1303655" indent="-3924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4180" indent="-390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1055" indent="-396875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r" defTabSz="1219200" eaLnBrk="1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z="825" dirty="0">
                <a:solidFill>
                  <a:srgbClr val="000000"/>
                </a:solidFill>
              </a:rPr>
              <a:t>1</a:t>
            </a:fld>
            <a:endParaRPr lang="en-US" altLang="zh-CN" sz="825" dirty="0">
              <a:solidFill>
                <a:srgbClr val="000000"/>
              </a:solidFill>
            </a:endParaRPr>
          </a:p>
        </p:txBody>
      </p:sp>
      <p:pic>
        <p:nvPicPr>
          <p:cNvPr id="16896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116235" y="836417"/>
            <a:ext cx="7334912" cy="696469"/>
          </a:xfrm>
          <a:prstGeom prst="rect">
            <a:avLst/>
          </a:prstGeom>
          <a:noFill/>
          <a:ln>
            <a:noFill/>
          </a:ln>
        </p:spPr>
        <p:txBody>
          <a:bodyPr lIns="68574" tIns="34288" rIns="68574" bIns="34288" anchor="b"/>
          <a:lstStyle>
            <a:lvl1pPr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工业机器人编程与系统集成</a:t>
            </a:r>
            <a:endParaRPr lang="en-US" altLang="zh-CN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9B6D81C-EE68-49EF-BC7F-9E82E1CFFCF3}"/>
              </a:ext>
            </a:extLst>
          </p:cNvPr>
          <p:cNvSpPr txBox="1"/>
          <p:nvPr/>
        </p:nvSpPr>
        <p:spPr bwMode="auto">
          <a:xfrm>
            <a:off x="3618206" y="2763889"/>
            <a:ext cx="2330970" cy="696469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张爱红  主编</a:t>
            </a: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32000" y="478804"/>
            <a:ext cx="8280000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</a:rPr>
              <a:t>4</a:t>
            </a:r>
            <a:r>
              <a:rPr lang="zh-CN" altLang="en-US" sz="1800" dirty="0">
                <a:solidFill>
                  <a:srgbClr val="FF0000"/>
                </a:solidFill>
              </a:rPr>
              <a:t>）工具数据（</a:t>
            </a:r>
            <a:r>
              <a:rPr lang="en-US" altLang="zh-CN" sz="1800" dirty="0" err="1">
                <a:solidFill>
                  <a:srgbClr val="FF0000"/>
                </a:solidFill>
              </a:rPr>
              <a:t>tooldata</a:t>
            </a:r>
            <a:r>
              <a:rPr lang="zh-CN" altLang="en-US" sz="1800" dirty="0">
                <a:solidFill>
                  <a:srgbClr val="FF0000"/>
                </a:solidFill>
              </a:rPr>
              <a:t>）的创建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工具数据是工业机器人系统用于描述工具的</a:t>
            </a:r>
            <a:r>
              <a:rPr lang="en-US" altLang="zh-CN" sz="1600" dirty="0">
                <a:solidFill>
                  <a:srgbClr val="0070C0"/>
                </a:solidFill>
              </a:rPr>
              <a:t>TCP</a:t>
            </a:r>
            <a:r>
              <a:rPr lang="zh-CN" altLang="en-US" sz="1600" dirty="0">
                <a:solidFill>
                  <a:srgbClr val="0070C0"/>
                </a:solidFill>
              </a:rPr>
              <a:t>、重量、重心等参数的数据，其数据结构包含：</a:t>
            </a:r>
            <a:r>
              <a:rPr lang="en-US" altLang="zh-CN" sz="1600" dirty="0" err="1">
                <a:solidFill>
                  <a:srgbClr val="0070C0"/>
                </a:solidFill>
              </a:rPr>
              <a:t>robhold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 err="1">
                <a:solidFill>
                  <a:srgbClr val="0070C0"/>
                </a:solidFill>
              </a:rPr>
              <a:t>tframe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>
                <a:solidFill>
                  <a:srgbClr val="0070C0"/>
                </a:solidFill>
              </a:rPr>
              <a:t>trans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>
                <a:solidFill>
                  <a:srgbClr val="0070C0"/>
                </a:solidFill>
              </a:rPr>
              <a:t>rot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 err="1">
                <a:solidFill>
                  <a:srgbClr val="0070C0"/>
                </a:solidFill>
              </a:rPr>
              <a:t>tload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>
                <a:solidFill>
                  <a:srgbClr val="0070C0"/>
                </a:solidFill>
              </a:rPr>
              <a:t>mass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>
                <a:solidFill>
                  <a:srgbClr val="0070C0"/>
                </a:solidFill>
              </a:rPr>
              <a:t>cog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 err="1">
                <a:solidFill>
                  <a:srgbClr val="0070C0"/>
                </a:solidFill>
              </a:rPr>
              <a:t>aom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>
                <a:solidFill>
                  <a:srgbClr val="0070C0"/>
                </a:solidFill>
              </a:rPr>
              <a:t>ix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 err="1">
                <a:solidFill>
                  <a:srgbClr val="0070C0"/>
                </a:solidFill>
              </a:rPr>
              <a:t>iy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 err="1">
                <a:solidFill>
                  <a:srgbClr val="0070C0"/>
                </a:solidFill>
              </a:rPr>
              <a:t>iz</a:t>
            </a:r>
            <a:r>
              <a:rPr lang="zh-CN" altLang="en-US" sz="1600" dirty="0">
                <a:solidFill>
                  <a:srgbClr val="0070C0"/>
                </a:solidFill>
              </a:rPr>
              <a:t>等</a:t>
            </a:r>
            <a:r>
              <a:rPr lang="en-US" altLang="zh-CN" sz="1600" dirty="0">
                <a:solidFill>
                  <a:srgbClr val="0070C0"/>
                </a:solidFill>
              </a:rPr>
              <a:t>9</a:t>
            </a:r>
            <a:r>
              <a:rPr lang="zh-CN" altLang="en-US" sz="1600" dirty="0">
                <a:solidFill>
                  <a:srgbClr val="0070C0"/>
                </a:solidFill>
              </a:rPr>
              <a:t>类参数。默认工具</a:t>
            </a:r>
            <a:r>
              <a:rPr lang="en-US" altLang="zh-CN" sz="1600" dirty="0">
                <a:solidFill>
                  <a:srgbClr val="0070C0"/>
                </a:solidFill>
              </a:rPr>
              <a:t>TCP</a:t>
            </a:r>
            <a:r>
              <a:rPr lang="zh-CN" altLang="en-US" sz="1600" dirty="0">
                <a:solidFill>
                  <a:srgbClr val="0070C0"/>
                </a:solidFill>
              </a:rPr>
              <a:t>位于第</a:t>
            </a:r>
            <a:r>
              <a:rPr lang="en-US" altLang="zh-CN" sz="1600" dirty="0">
                <a:solidFill>
                  <a:srgbClr val="0070C0"/>
                </a:solidFill>
              </a:rPr>
              <a:t>6</a:t>
            </a:r>
            <a:r>
              <a:rPr lang="zh-CN" altLang="en-US" sz="1600" dirty="0">
                <a:solidFill>
                  <a:srgbClr val="0070C0"/>
                </a:solidFill>
              </a:rPr>
              <a:t>轴法兰盘的中心，工具数据建立后，工具</a:t>
            </a:r>
            <a:r>
              <a:rPr lang="en-US" altLang="zh-CN" sz="1600" dirty="0">
                <a:solidFill>
                  <a:srgbClr val="0070C0"/>
                </a:solidFill>
              </a:rPr>
              <a:t>TCP</a:t>
            </a:r>
            <a:r>
              <a:rPr lang="zh-CN" altLang="en-US" sz="1600" dirty="0">
                <a:solidFill>
                  <a:srgbClr val="0070C0"/>
                </a:solidFill>
              </a:rPr>
              <a:t>偏置到了新的位置。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单元一 创建</a:t>
            </a:r>
            <a:r>
              <a:rPr lang="en-US" altLang="zh-CN" dirty="0"/>
              <a:t>ABB</a:t>
            </a:r>
            <a:r>
              <a:rPr lang="zh-CN" altLang="en-US" dirty="0"/>
              <a:t>工业机器人程序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F371EB70-B9B7-4F5F-9081-2DA184FBB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8111" y="184379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97BF11DD-ABAB-4B6E-B2DC-6E7D06541D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9641516"/>
              </p:ext>
            </p:extLst>
          </p:nvPr>
        </p:nvGraphicFramePr>
        <p:xfrm>
          <a:off x="3028013" y="1865578"/>
          <a:ext cx="2857500" cy="311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2858229" imgH="3106886" progId="Visio.Drawing.11">
                  <p:embed/>
                </p:oleObj>
              </mc:Choice>
              <mc:Fallback>
                <p:oleObj name="Visio" r:id="rId2" imgW="2858229" imgH="3106886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8013" y="1865578"/>
                        <a:ext cx="2857500" cy="3116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5980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82249" y="501290"/>
            <a:ext cx="8280000" cy="2641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工具数据的定义需要根据实际情况选择合适的</a:t>
            </a:r>
            <a:r>
              <a:rPr lang="zh-CN" altLang="en-US" sz="1600" dirty="0">
                <a:solidFill>
                  <a:srgbClr val="FF0000"/>
                </a:solidFill>
              </a:rPr>
              <a:t>方法和点数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zh-CN" altLang="en-US" sz="1600" dirty="0">
                <a:solidFill>
                  <a:srgbClr val="0070C0"/>
                </a:solidFill>
              </a:rPr>
              <a:t>常用的标定工具坐标系方法有：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>
                <a:solidFill>
                  <a:srgbClr val="FF0000"/>
                </a:solidFill>
              </a:rPr>
              <a:t>TCP </a:t>
            </a:r>
            <a:r>
              <a:rPr lang="zh-CN" altLang="en-US" sz="1600" dirty="0">
                <a:solidFill>
                  <a:srgbClr val="FF0000"/>
                </a:solidFill>
              </a:rPr>
              <a:t>的默认方向法（四点法）</a:t>
            </a:r>
            <a:endParaRPr lang="en-US" altLang="zh-CN" sz="16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        TCP </a:t>
            </a:r>
            <a:r>
              <a:rPr lang="zh-CN" altLang="en-US" sz="1600" dirty="0">
                <a:solidFill>
                  <a:srgbClr val="FF0000"/>
                </a:solidFill>
              </a:rPr>
              <a:t>和 </a:t>
            </a:r>
            <a:r>
              <a:rPr lang="en-US" altLang="zh-CN" sz="1600" dirty="0">
                <a:solidFill>
                  <a:srgbClr val="FF0000"/>
                </a:solidFill>
              </a:rPr>
              <a:t>Z</a:t>
            </a:r>
            <a:r>
              <a:rPr lang="zh-CN" altLang="en-US" sz="1600" dirty="0">
                <a:solidFill>
                  <a:srgbClr val="FF0000"/>
                </a:solidFill>
              </a:rPr>
              <a:t>方法（五点法）</a:t>
            </a:r>
            <a:endParaRPr lang="en-US" altLang="zh-CN" sz="16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        TCP </a:t>
            </a:r>
            <a:r>
              <a:rPr lang="zh-CN" altLang="en-US" sz="1600" dirty="0">
                <a:solidFill>
                  <a:srgbClr val="FF0000"/>
                </a:solidFill>
              </a:rPr>
              <a:t>和 </a:t>
            </a:r>
            <a:r>
              <a:rPr lang="en-US" altLang="zh-CN" sz="1600" dirty="0">
                <a:solidFill>
                  <a:srgbClr val="FF0000"/>
                </a:solidFill>
              </a:rPr>
              <a:t>Z</a:t>
            </a:r>
            <a:r>
              <a:rPr lang="zh-CN" altLang="en-US" sz="1600" dirty="0">
                <a:solidFill>
                  <a:srgbClr val="FF0000"/>
                </a:solidFill>
              </a:rPr>
              <a:t>，</a:t>
            </a:r>
            <a:r>
              <a:rPr lang="en-US" altLang="zh-CN" sz="1600" dirty="0">
                <a:solidFill>
                  <a:srgbClr val="FF0000"/>
                </a:solidFill>
              </a:rPr>
              <a:t>X</a:t>
            </a:r>
            <a:r>
              <a:rPr lang="zh-CN" altLang="en-US" sz="1600" dirty="0">
                <a:solidFill>
                  <a:srgbClr val="FF0000"/>
                </a:solidFill>
              </a:rPr>
              <a:t>方法（六点法）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</a:t>
            </a:r>
            <a:r>
              <a:rPr lang="zh-CN" altLang="en-US" sz="1600" dirty="0">
                <a:solidFill>
                  <a:srgbClr val="0070C0"/>
                </a:solidFill>
              </a:rPr>
              <a:t>四点法不改变</a:t>
            </a:r>
            <a:r>
              <a:rPr lang="en-US" altLang="zh-CN" sz="1600" dirty="0">
                <a:solidFill>
                  <a:srgbClr val="0070C0"/>
                </a:solidFill>
              </a:rPr>
              <a:t>tool0</a:t>
            </a:r>
            <a:r>
              <a:rPr lang="zh-CN" altLang="en-US" sz="1600" dirty="0">
                <a:solidFill>
                  <a:srgbClr val="0070C0"/>
                </a:solidFill>
              </a:rPr>
              <a:t>（缺省工具坐标系）的坐标方向，五点法改变</a:t>
            </a:r>
            <a:r>
              <a:rPr lang="en-US" altLang="zh-CN" sz="1600" dirty="0">
                <a:solidFill>
                  <a:srgbClr val="0070C0"/>
                </a:solidFill>
              </a:rPr>
              <a:t>tool0</a:t>
            </a:r>
            <a:r>
              <a:rPr lang="zh-CN" altLang="en-US" sz="1600" dirty="0">
                <a:solidFill>
                  <a:srgbClr val="0070C0"/>
                </a:solidFill>
              </a:rPr>
              <a:t>的</a:t>
            </a:r>
            <a:r>
              <a:rPr lang="en-US" altLang="zh-CN" sz="1600" dirty="0">
                <a:solidFill>
                  <a:srgbClr val="0070C0"/>
                </a:solidFill>
              </a:rPr>
              <a:t>Z</a:t>
            </a:r>
            <a:r>
              <a:rPr lang="zh-CN" altLang="en-US" sz="1600" dirty="0">
                <a:solidFill>
                  <a:srgbClr val="0070C0"/>
                </a:solidFill>
              </a:rPr>
              <a:t>方向，而六点法则改变</a:t>
            </a:r>
            <a:r>
              <a:rPr lang="en-US" altLang="zh-CN" sz="1600" dirty="0">
                <a:solidFill>
                  <a:srgbClr val="0070C0"/>
                </a:solidFill>
              </a:rPr>
              <a:t>tool0</a:t>
            </a:r>
            <a:r>
              <a:rPr lang="zh-CN" altLang="en-US" sz="1600" dirty="0">
                <a:solidFill>
                  <a:srgbClr val="0070C0"/>
                </a:solidFill>
              </a:rPr>
              <a:t>的</a:t>
            </a:r>
            <a:r>
              <a:rPr lang="en-US" altLang="zh-CN" sz="1600" dirty="0">
                <a:solidFill>
                  <a:srgbClr val="0070C0"/>
                </a:solidFill>
              </a:rPr>
              <a:t>X</a:t>
            </a:r>
            <a:r>
              <a:rPr lang="zh-CN" altLang="en-US" sz="1600" dirty="0">
                <a:solidFill>
                  <a:srgbClr val="0070C0"/>
                </a:solidFill>
              </a:rPr>
              <a:t>和</a:t>
            </a:r>
            <a:r>
              <a:rPr lang="en-US" altLang="zh-CN" sz="1600" dirty="0">
                <a:solidFill>
                  <a:srgbClr val="0070C0"/>
                </a:solidFill>
              </a:rPr>
              <a:t>Z</a:t>
            </a:r>
            <a:r>
              <a:rPr lang="zh-CN" altLang="en-US" sz="1600" dirty="0">
                <a:solidFill>
                  <a:srgbClr val="0070C0"/>
                </a:solidFill>
              </a:rPr>
              <a:t>方向，</a:t>
            </a:r>
            <a:r>
              <a:rPr lang="en-US" altLang="zh-CN" sz="1600" dirty="0">
                <a:solidFill>
                  <a:srgbClr val="0070C0"/>
                </a:solidFill>
              </a:rPr>
              <a:t>Y</a:t>
            </a:r>
            <a:r>
              <a:rPr lang="zh-CN" altLang="en-US" sz="1600" dirty="0">
                <a:solidFill>
                  <a:srgbClr val="0070C0"/>
                </a:solidFill>
              </a:rPr>
              <a:t>方向则有右手定则确定。</a:t>
            </a:r>
            <a:endParaRPr lang="en-US" altLang="zh-CN" sz="1600" dirty="0">
              <a:solidFill>
                <a:srgbClr val="0070C0"/>
              </a:solidFill>
            </a:endParaRP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单元一 创建</a:t>
            </a:r>
            <a:r>
              <a:rPr lang="en-US" altLang="zh-CN" dirty="0"/>
              <a:t>ABB</a:t>
            </a:r>
            <a:r>
              <a:rPr lang="zh-CN" altLang="en-US" dirty="0"/>
              <a:t>工业机器人程序</a:t>
            </a:r>
          </a:p>
        </p:txBody>
      </p:sp>
    </p:spTree>
    <p:extLst>
      <p:ext uri="{BB962C8B-B14F-4D97-AF65-F5344CB8AC3E}">
        <p14:creationId xmlns:p14="http://schemas.microsoft.com/office/powerpoint/2010/main" val="2634849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82249" y="501290"/>
            <a:ext cx="8280000" cy="374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在程序数据画面</a:t>
            </a:r>
            <a:r>
              <a:rPr lang="zh-CN" altLang="en-US" sz="1600" dirty="0">
                <a:solidFill>
                  <a:srgbClr val="FF0000"/>
                </a:solidFill>
              </a:rPr>
              <a:t>选中</a:t>
            </a:r>
            <a:r>
              <a:rPr lang="en-US" altLang="zh-CN" sz="1600" dirty="0" err="1">
                <a:solidFill>
                  <a:srgbClr val="FF0000"/>
                </a:solidFill>
              </a:rPr>
              <a:t>tooldata</a:t>
            </a:r>
            <a:r>
              <a:rPr lang="zh-CN" altLang="en-US" sz="1600" dirty="0">
                <a:solidFill>
                  <a:srgbClr val="0070C0"/>
                </a:solidFill>
              </a:rPr>
              <a:t>，单击“显示数据”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单击“新建</a:t>
            </a:r>
            <a:r>
              <a:rPr lang="en-US" altLang="zh-CN" sz="1600" dirty="0">
                <a:solidFill>
                  <a:srgbClr val="0070C0"/>
                </a:solidFill>
              </a:rPr>
              <a:t>…”</a:t>
            </a:r>
            <a:r>
              <a:rPr lang="zh-CN" altLang="en-US" sz="1600" dirty="0">
                <a:solidFill>
                  <a:srgbClr val="0070C0"/>
                </a:solidFill>
              </a:rPr>
              <a:t>按钮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新工具名称为</a:t>
            </a:r>
            <a:r>
              <a:rPr lang="en-US" altLang="zh-CN" sz="1600" dirty="0">
                <a:solidFill>
                  <a:srgbClr val="0070C0"/>
                </a:solidFill>
              </a:rPr>
              <a:t>tool1</a:t>
            </a:r>
            <a:r>
              <a:rPr lang="zh-CN" altLang="en-US" sz="1600" dirty="0">
                <a:solidFill>
                  <a:srgbClr val="0070C0"/>
                </a:solidFill>
              </a:rPr>
              <a:t>点击左下角“初始值”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根据实际情况设定</a:t>
            </a:r>
            <a:r>
              <a:rPr lang="zh-CN" altLang="en-US" sz="1600" dirty="0">
                <a:solidFill>
                  <a:srgbClr val="FF0000"/>
                </a:solidFill>
              </a:rPr>
              <a:t>工具的质量</a:t>
            </a:r>
            <a:r>
              <a:rPr lang="en-US" altLang="zh-CN" sz="1600" dirty="0">
                <a:solidFill>
                  <a:srgbClr val="FF0000"/>
                </a:solidFill>
              </a:rPr>
              <a:t>mass</a:t>
            </a:r>
            <a:r>
              <a:rPr lang="zh-CN" altLang="en-US" sz="1600" dirty="0">
                <a:solidFill>
                  <a:srgbClr val="FF0000"/>
                </a:solidFill>
              </a:rPr>
              <a:t>与重心位置数据</a:t>
            </a:r>
            <a:r>
              <a:rPr lang="zh-CN" altLang="en-US" sz="1600" dirty="0">
                <a:solidFill>
                  <a:srgbClr val="0070C0"/>
                </a:solidFill>
              </a:rPr>
              <a:t>，然后单击“确定”返回工具数据画面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点击“编辑”菜单，选择“定义”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在“方法”中选择</a:t>
            </a:r>
            <a:r>
              <a:rPr lang="zh-CN" altLang="en-US" sz="1600" dirty="0">
                <a:solidFill>
                  <a:srgbClr val="FF0000"/>
                </a:solidFill>
              </a:rPr>
              <a:t>“</a:t>
            </a:r>
            <a:r>
              <a:rPr lang="en-US" altLang="zh-CN" sz="1600" dirty="0">
                <a:solidFill>
                  <a:srgbClr val="FF0000"/>
                </a:solidFill>
              </a:rPr>
              <a:t>TCP</a:t>
            </a:r>
            <a:r>
              <a:rPr lang="zh-CN" altLang="en-US" sz="1600" dirty="0">
                <a:solidFill>
                  <a:srgbClr val="FF0000"/>
                </a:solidFill>
              </a:rPr>
              <a:t>和</a:t>
            </a:r>
            <a:r>
              <a:rPr lang="en-US" altLang="zh-CN" sz="1600" dirty="0">
                <a:solidFill>
                  <a:srgbClr val="FF0000"/>
                </a:solidFill>
              </a:rPr>
              <a:t>Z”</a:t>
            </a:r>
            <a:r>
              <a:rPr lang="zh-CN" altLang="en-US" sz="1600" dirty="0">
                <a:solidFill>
                  <a:srgbClr val="FF0000"/>
                </a:solidFill>
              </a:rPr>
              <a:t>（五点法）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手动操作工业机器人，两者接近时应切换为“增量”模式，使工具末端点靠近 </a:t>
            </a:r>
            <a:r>
              <a:rPr lang="en-US" altLang="zh-CN" sz="1600" dirty="0">
                <a:solidFill>
                  <a:srgbClr val="0070C0"/>
                </a:solidFill>
              </a:rPr>
              <a:t>TCP</a:t>
            </a:r>
            <a:r>
              <a:rPr lang="zh-CN" altLang="en-US" sz="1600" dirty="0">
                <a:solidFill>
                  <a:srgbClr val="0070C0"/>
                </a:solidFill>
              </a:rPr>
              <a:t>标定辅助工具的尖端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选中“点 </a:t>
            </a:r>
            <a:r>
              <a:rPr lang="en-US" altLang="zh-CN" sz="1600" dirty="0">
                <a:solidFill>
                  <a:srgbClr val="0070C0"/>
                </a:solidFill>
              </a:rPr>
              <a:t>1”</a:t>
            </a:r>
            <a:r>
              <a:rPr lang="zh-CN" altLang="en-US" sz="1600" dirty="0">
                <a:solidFill>
                  <a:srgbClr val="0070C0"/>
                </a:solidFill>
              </a:rPr>
              <a:t>，然后点击“修改位置”，确认“点</a:t>
            </a:r>
            <a:r>
              <a:rPr lang="en-US" altLang="zh-CN" sz="1600" dirty="0">
                <a:solidFill>
                  <a:srgbClr val="0070C0"/>
                </a:solidFill>
              </a:rPr>
              <a:t>1”</a:t>
            </a:r>
            <a:r>
              <a:rPr lang="zh-CN" altLang="en-US" sz="1600" dirty="0">
                <a:solidFill>
                  <a:srgbClr val="0070C0"/>
                </a:solidFill>
              </a:rPr>
              <a:t>对应的状态栏显示状态为“已修改”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用同样的操作完成点</a:t>
            </a:r>
            <a:r>
              <a:rPr lang="en-US" altLang="zh-CN" sz="1600" dirty="0">
                <a:solidFill>
                  <a:srgbClr val="0070C0"/>
                </a:solidFill>
              </a:rPr>
              <a:t>2 </a:t>
            </a:r>
            <a:r>
              <a:rPr lang="zh-CN" altLang="en-US" sz="1600" dirty="0">
                <a:solidFill>
                  <a:srgbClr val="0070C0"/>
                </a:solidFill>
              </a:rPr>
              <a:t>～点</a:t>
            </a:r>
            <a:r>
              <a:rPr lang="en-US" altLang="zh-CN" sz="1600" dirty="0">
                <a:solidFill>
                  <a:srgbClr val="0070C0"/>
                </a:solidFill>
              </a:rPr>
              <a:t>4</a:t>
            </a:r>
            <a:r>
              <a:rPr lang="zh-CN" altLang="en-US" sz="1600" dirty="0">
                <a:solidFill>
                  <a:srgbClr val="0070C0"/>
                </a:solidFill>
              </a:rPr>
              <a:t>的修改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FF0000"/>
                </a:solidFill>
              </a:rPr>
              <a:t>工具以点</a:t>
            </a:r>
            <a:r>
              <a:rPr lang="en-US" altLang="zh-CN" sz="1600" dirty="0">
                <a:solidFill>
                  <a:srgbClr val="FF0000"/>
                </a:solidFill>
              </a:rPr>
              <a:t>4</a:t>
            </a:r>
            <a:r>
              <a:rPr lang="zh-CN" altLang="en-US" sz="1600" dirty="0">
                <a:solidFill>
                  <a:srgbClr val="FF0000"/>
                </a:solidFill>
              </a:rPr>
              <a:t>的姿态移至辅助标定工具上方，记录延伸器点 </a:t>
            </a:r>
            <a:r>
              <a:rPr lang="en-US" altLang="zh-CN" sz="1600" dirty="0">
                <a:solidFill>
                  <a:srgbClr val="FF0000"/>
                </a:solidFill>
              </a:rPr>
              <a:t>Z</a:t>
            </a:r>
            <a:r>
              <a:rPr lang="zh-CN" altLang="en-US" sz="1600" dirty="0">
                <a:solidFill>
                  <a:srgbClr val="0070C0"/>
                </a:solidFill>
              </a:rPr>
              <a:t>，该点与辅助标定工具尖点连线为工具坐标系的 </a:t>
            </a:r>
            <a:r>
              <a:rPr lang="en-US" altLang="zh-CN" sz="1600" dirty="0">
                <a:solidFill>
                  <a:srgbClr val="0070C0"/>
                </a:solidFill>
              </a:rPr>
              <a:t>Z </a:t>
            </a:r>
            <a:r>
              <a:rPr lang="zh-CN" altLang="en-US" sz="1600" dirty="0">
                <a:solidFill>
                  <a:srgbClr val="0070C0"/>
                </a:solidFill>
              </a:rPr>
              <a:t>轴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所有点记录完成后，单击“确定”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自动生成工具数据计算结果，包括</a:t>
            </a:r>
            <a:r>
              <a:rPr lang="zh-CN" altLang="en-US" sz="1600" dirty="0">
                <a:solidFill>
                  <a:srgbClr val="FF0000"/>
                </a:solidFill>
              </a:rPr>
              <a:t>计算值的最大、最小的误差</a:t>
            </a:r>
            <a:r>
              <a:rPr lang="zh-CN" altLang="en-US" sz="1600" dirty="0">
                <a:solidFill>
                  <a:srgbClr val="0070C0"/>
                </a:solidFill>
              </a:rPr>
              <a:t>等。单击 “确定”完成标定。单击 “取消”则返回“</a:t>
            </a:r>
            <a:r>
              <a:rPr lang="en-US" altLang="zh-CN" sz="1600" dirty="0" err="1">
                <a:solidFill>
                  <a:srgbClr val="0070C0"/>
                </a:solidFill>
              </a:rPr>
              <a:t>tooldata</a:t>
            </a:r>
            <a:r>
              <a:rPr lang="zh-CN" altLang="en-US" sz="1600" dirty="0">
                <a:solidFill>
                  <a:srgbClr val="0070C0"/>
                </a:solidFill>
              </a:rPr>
              <a:t>定义”界面重新标定。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单元一 创建</a:t>
            </a:r>
            <a:r>
              <a:rPr lang="en-US" altLang="zh-CN" dirty="0"/>
              <a:t>ABB</a:t>
            </a:r>
            <a:r>
              <a:rPr lang="zh-CN" altLang="en-US" dirty="0"/>
              <a:t>工业机器人程序</a:t>
            </a:r>
          </a:p>
        </p:txBody>
      </p:sp>
    </p:spTree>
    <p:extLst>
      <p:ext uri="{BB962C8B-B14F-4D97-AF65-F5344CB8AC3E}">
        <p14:creationId xmlns:p14="http://schemas.microsoft.com/office/powerpoint/2010/main" val="1188281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52269" y="492057"/>
            <a:ext cx="8280000" cy="310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</a:rPr>
              <a:t>5</a:t>
            </a:r>
            <a:r>
              <a:rPr lang="zh-CN" altLang="en-US" sz="1800" dirty="0">
                <a:solidFill>
                  <a:srgbClr val="FF0000"/>
                </a:solidFill>
              </a:rPr>
              <a:t>）工件坐标数据（</a:t>
            </a:r>
            <a:r>
              <a:rPr lang="en-US" altLang="zh-CN" sz="1800" dirty="0" err="1">
                <a:solidFill>
                  <a:srgbClr val="FF0000"/>
                </a:solidFill>
              </a:rPr>
              <a:t>wobjdata</a:t>
            </a:r>
            <a:r>
              <a:rPr lang="zh-CN" altLang="en-US" sz="1800" dirty="0">
                <a:solidFill>
                  <a:srgbClr val="FF0000"/>
                </a:solidFill>
              </a:rPr>
              <a:t>）的创建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0070C0"/>
                </a:solidFill>
              </a:rPr>
              <a:t>        </a:t>
            </a:r>
            <a:r>
              <a:rPr lang="zh-CN" altLang="en-US" sz="1600" dirty="0">
                <a:solidFill>
                  <a:srgbClr val="0070C0"/>
                </a:solidFill>
              </a:rPr>
              <a:t>工件坐标数据（</a:t>
            </a:r>
            <a:r>
              <a:rPr lang="en-US" altLang="zh-CN" sz="1600" dirty="0" err="1">
                <a:solidFill>
                  <a:srgbClr val="0070C0"/>
                </a:solidFill>
              </a:rPr>
              <a:t>Wobjdata</a:t>
            </a:r>
            <a:r>
              <a:rPr lang="zh-CN" altLang="en-US" sz="1600" dirty="0">
                <a:solidFill>
                  <a:srgbClr val="0070C0"/>
                </a:solidFill>
              </a:rPr>
              <a:t>）是描述用户、目标框架在各自参考坐标系中位置与姿态的数据，</a:t>
            </a:r>
            <a:r>
              <a:rPr lang="zh-CN" altLang="en-US" sz="1600" dirty="0">
                <a:solidFill>
                  <a:srgbClr val="FF0000"/>
                </a:solidFill>
              </a:rPr>
              <a:t>工件坐标系的标定也是定义工件数据的过程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zh-CN" altLang="en-US" sz="1600" dirty="0">
                <a:solidFill>
                  <a:srgbClr val="FF0000"/>
                </a:solidFill>
              </a:rPr>
              <a:t>工业机器人编程时就是在工件坐标系中创建目标和路径</a:t>
            </a:r>
            <a:r>
              <a:rPr lang="zh-CN" altLang="en-US" sz="1600" dirty="0">
                <a:solidFill>
                  <a:srgbClr val="0070C0"/>
                </a:solidFill>
              </a:rPr>
              <a:t>。工件坐标数据（</a:t>
            </a:r>
            <a:r>
              <a:rPr lang="en-US" altLang="zh-CN" sz="1600" dirty="0" err="1">
                <a:solidFill>
                  <a:srgbClr val="0070C0"/>
                </a:solidFill>
              </a:rPr>
              <a:t>wobjdata</a:t>
            </a:r>
            <a:r>
              <a:rPr lang="zh-CN" altLang="en-US" sz="1600" dirty="0">
                <a:solidFill>
                  <a:srgbClr val="0070C0"/>
                </a:solidFill>
              </a:rPr>
              <a:t>）包含多个参数（组）：</a:t>
            </a:r>
            <a:r>
              <a:rPr lang="en-US" altLang="zh-CN" sz="1600" dirty="0" err="1">
                <a:solidFill>
                  <a:srgbClr val="0070C0"/>
                </a:solidFill>
              </a:rPr>
              <a:t>robhold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 err="1">
                <a:solidFill>
                  <a:srgbClr val="0070C0"/>
                </a:solidFill>
              </a:rPr>
              <a:t>ufprog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 err="1">
                <a:solidFill>
                  <a:srgbClr val="0070C0"/>
                </a:solidFill>
              </a:rPr>
              <a:t>ufmec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 err="1">
                <a:solidFill>
                  <a:srgbClr val="0070C0"/>
                </a:solidFill>
              </a:rPr>
              <a:t>uframe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 err="1">
                <a:solidFill>
                  <a:srgbClr val="0070C0"/>
                </a:solidFill>
              </a:rPr>
              <a:t>oframe</a:t>
            </a:r>
            <a:r>
              <a:rPr lang="zh-CN" altLang="en-US" sz="1600" dirty="0">
                <a:solidFill>
                  <a:srgbClr val="0070C0"/>
                </a:solidFill>
              </a:rPr>
              <a:t>，其中</a:t>
            </a:r>
            <a:r>
              <a:rPr lang="en-US" altLang="zh-CN" sz="1600" dirty="0" err="1">
                <a:solidFill>
                  <a:srgbClr val="FF0000"/>
                </a:solidFill>
              </a:rPr>
              <a:t>uframe</a:t>
            </a:r>
            <a:r>
              <a:rPr lang="zh-CN" altLang="en-US" sz="1600" dirty="0">
                <a:solidFill>
                  <a:srgbClr val="FF0000"/>
                </a:solidFill>
              </a:rPr>
              <a:t>、</a:t>
            </a:r>
            <a:r>
              <a:rPr lang="en-US" altLang="zh-CN" sz="1600" dirty="0" err="1">
                <a:solidFill>
                  <a:srgbClr val="FF0000"/>
                </a:solidFill>
              </a:rPr>
              <a:t>oframe</a:t>
            </a:r>
            <a:r>
              <a:rPr lang="zh-CN" altLang="en-US" sz="1600" dirty="0">
                <a:solidFill>
                  <a:srgbClr val="FF0000"/>
                </a:solidFill>
              </a:rPr>
              <a:t>分别表示用户框架与目标框架</a:t>
            </a:r>
            <a:r>
              <a:rPr lang="zh-CN" altLang="en-US" sz="1600" dirty="0">
                <a:solidFill>
                  <a:srgbClr val="0070C0"/>
                </a:solidFill>
              </a:rPr>
              <a:t>，用户框架是相对于基坐标系的偏置数据，而目标框架则是相对于用户框架的偏置量，如果仅采用用户方法定义工件数据，则目标框架与用户框架是重合的。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单元一 创建</a:t>
            </a:r>
            <a:r>
              <a:rPr lang="en-US" altLang="zh-CN" dirty="0"/>
              <a:t>ABB</a:t>
            </a:r>
            <a:r>
              <a:rPr lang="zh-CN" altLang="en-US" dirty="0"/>
              <a:t>工业机器人程序</a:t>
            </a:r>
          </a:p>
        </p:txBody>
      </p:sp>
    </p:spTree>
    <p:extLst>
      <p:ext uri="{BB962C8B-B14F-4D97-AF65-F5344CB8AC3E}">
        <p14:creationId xmlns:p14="http://schemas.microsoft.com/office/powerpoint/2010/main" val="22729408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59765" y="501290"/>
            <a:ext cx="8280000" cy="190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在程序数据画面</a:t>
            </a:r>
            <a:r>
              <a:rPr lang="zh-CN" altLang="en-US" sz="1600" dirty="0">
                <a:solidFill>
                  <a:srgbClr val="FF0000"/>
                </a:solidFill>
              </a:rPr>
              <a:t>选中</a:t>
            </a:r>
            <a:r>
              <a:rPr lang="en-US" altLang="zh-CN" sz="1600" dirty="0" err="1">
                <a:solidFill>
                  <a:srgbClr val="FF0000"/>
                </a:solidFill>
              </a:rPr>
              <a:t>wobjdata</a:t>
            </a:r>
            <a:r>
              <a:rPr lang="zh-CN" altLang="en-US" sz="1600" dirty="0">
                <a:solidFill>
                  <a:srgbClr val="0070C0"/>
                </a:solidFill>
              </a:rPr>
              <a:t>，单击“显示数据”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单击“新建</a:t>
            </a:r>
            <a:r>
              <a:rPr lang="en-US" altLang="zh-CN" sz="1600" dirty="0">
                <a:solidFill>
                  <a:srgbClr val="0070C0"/>
                </a:solidFill>
              </a:rPr>
              <a:t>…”</a:t>
            </a:r>
            <a:r>
              <a:rPr lang="zh-CN" altLang="en-US" sz="1600" dirty="0">
                <a:solidFill>
                  <a:srgbClr val="0070C0"/>
                </a:solidFill>
              </a:rPr>
              <a:t>按钮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新工具名称为“</a:t>
            </a:r>
            <a:r>
              <a:rPr lang="en-US" altLang="zh-CN" sz="1600" dirty="0">
                <a:solidFill>
                  <a:srgbClr val="0070C0"/>
                </a:solidFill>
              </a:rPr>
              <a:t>wobj1”</a:t>
            </a:r>
            <a:r>
              <a:rPr lang="zh-CN" altLang="en-US" sz="1600" dirty="0">
                <a:solidFill>
                  <a:srgbClr val="0070C0"/>
                </a:solidFill>
              </a:rPr>
              <a:t>，点击“确定”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点击“编辑”菜单，选择“定义”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选择</a:t>
            </a:r>
            <a:r>
              <a:rPr lang="zh-CN" altLang="en-US" sz="1600" dirty="0">
                <a:solidFill>
                  <a:srgbClr val="FF0000"/>
                </a:solidFill>
              </a:rPr>
              <a:t>用户方法（</a:t>
            </a:r>
            <a:r>
              <a:rPr lang="en-US" altLang="zh-CN" sz="1600" dirty="0">
                <a:solidFill>
                  <a:srgbClr val="FF0000"/>
                </a:solidFill>
              </a:rPr>
              <a:t>3</a:t>
            </a:r>
            <a:r>
              <a:rPr lang="zh-CN" altLang="en-US" sz="1600" dirty="0">
                <a:solidFill>
                  <a:srgbClr val="FF0000"/>
                </a:solidFill>
              </a:rPr>
              <a:t>点）</a:t>
            </a:r>
            <a:r>
              <a:rPr lang="zh-CN" altLang="en-US" sz="1600" dirty="0">
                <a:solidFill>
                  <a:srgbClr val="0070C0"/>
                </a:solidFill>
              </a:rPr>
              <a:t>，活动工具为正在使用的工具</a:t>
            </a:r>
            <a:r>
              <a:rPr lang="en-US" altLang="zh-CN" sz="1600" dirty="0">
                <a:solidFill>
                  <a:srgbClr val="0070C0"/>
                </a:solidFill>
              </a:rPr>
              <a:t>tool1-&gt;</a:t>
            </a:r>
            <a:r>
              <a:rPr lang="zh-CN" altLang="en-US" sz="1600" dirty="0">
                <a:solidFill>
                  <a:srgbClr val="0070C0"/>
                </a:solidFill>
              </a:rPr>
              <a:t>手动操纵机器人</a:t>
            </a:r>
            <a:r>
              <a:rPr lang="en-US" altLang="zh-CN" sz="1600" dirty="0">
                <a:solidFill>
                  <a:srgbClr val="0070C0"/>
                </a:solidFill>
              </a:rPr>
              <a:t>TCP</a:t>
            </a:r>
            <a:r>
              <a:rPr lang="zh-CN" altLang="en-US" sz="1600" dirty="0">
                <a:solidFill>
                  <a:srgbClr val="0070C0"/>
                </a:solidFill>
              </a:rPr>
              <a:t>点，使其靠近工件坐标系原点</a:t>
            </a:r>
            <a:r>
              <a:rPr lang="en-US" altLang="zh-CN" sz="1600" dirty="0">
                <a:solidFill>
                  <a:srgbClr val="0070C0"/>
                </a:solidFill>
              </a:rPr>
              <a:t>X1 -&gt;</a:t>
            </a:r>
            <a:r>
              <a:rPr lang="zh-CN" altLang="en-US" sz="1600" dirty="0">
                <a:solidFill>
                  <a:srgbClr val="0070C0"/>
                </a:solidFill>
              </a:rPr>
              <a:t>单击“修改位置”，将</a:t>
            </a:r>
            <a:r>
              <a:rPr lang="en-US" altLang="zh-CN" sz="1600" dirty="0">
                <a:solidFill>
                  <a:srgbClr val="0070C0"/>
                </a:solidFill>
              </a:rPr>
              <a:t>X1</a:t>
            </a:r>
            <a:r>
              <a:rPr lang="zh-CN" altLang="en-US" sz="1600" dirty="0">
                <a:solidFill>
                  <a:srgbClr val="0070C0"/>
                </a:solidFill>
              </a:rPr>
              <a:t>点记录下来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同样方法定义</a:t>
            </a:r>
            <a:r>
              <a:rPr lang="en-US" altLang="zh-CN" sz="1600" dirty="0">
                <a:solidFill>
                  <a:srgbClr val="0070C0"/>
                </a:solidFill>
              </a:rPr>
              <a:t>X2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>
                <a:solidFill>
                  <a:srgbClr val="0070C0"/>
                </a:solidFill>
              </a:rPr>
              <a:t>Y1</a:t>
            </a:r>
            <a:r>
              <a:rPr lang="zh-CN" altLang="en-US" sz="1600" dirty="0">
                <a:solidFill>
                  <a:srgbClr val="0070C0"/>
                </a:solidFill>
              </a:rPr>
              <a:t>点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最后单击“确定”，完成三点位置设定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完成工件坐标系</a:t>
            </a:r>
            <a:r>
              <a:rPr lang="en-US" altLang="zh-CN" sz="1600" dirty="0">
                <a:solidFill>
                  <a:srgbClr val="0070C0"/>
                </a:solidFill>
              </a:rPr>
              <a:t>wobj1</a:t>
            </a:r>
            <a:r>
              <a:rPr lang="zh-CN" altLang="en-US" sz="1600" dirty="0">
                <a:solidFill>
                  <a:srgbClr val="0070C0"/>
                </a:solidFill>
              </a:rPr>
              <a:t>的创建。</a:t>
            </a:r>
            <a:endParaRPr lang="zh-CN" altLang="en-US" sz="1600" dirty="0"/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单元一 创建</a:t>
            </a:r>
            <a:r>
              <a:rPr lang="en-US" altLang="zh-CN" dirty="0"/>
              <a:t>ABB</a:t>
            </a:r>
            <a:r>
              <a:rPr lang="zh-CN" altLang="en-US" dirty="0"/>
              <a:t>工业机器人程序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C959738-B349-4637-B28E-67DA7425FFE4}"/>
              </a:ext>
            </a:extLst>
          </p:cNvPr>
          <p:cNvPicPr/>
          <p:nvPr/>
        </p:nvPicPr>
        <p:blipFill rotWithShape="1">
          <a:blip r:embed="rId2"/>
          <a:srcRect l="18542" t="23545" r="35308" b="21018"/>
          <a:stretch/>
        </p:blipFill>
        <p:spPr bwMode="auto">
          <a:xfrm>
            <a:off x="516620" y="2391992"/>
            <a:ext cx="2879725" cy="19475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4B26833-14DA-45DE-ACC5-023CDBC10443}"/>
              </a:ext>
            </a:extLst>
          </p:cNvPr>
          <p:cNvPicPr/>
          <p:nvPr/>
        </p:nvPicPr>
        <p:blipFill rotWithShape="1">
          <a:blip r:embed="rId3"/>
          <a:srcRect l="17637" t="22903" r="36477" b="21233"/>
          <a:stretch/>
        </p:blipFill>
        <p:spPr bwMode="auto">
          <a:xfrm>
            <a:off x="3103500" y="2385801"/>
            <a:ext cx="2879725" cy="19723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60C7FAD9-5911-41FD-BCF6-AC0F8BE3A579}"/>
              </a:ext>
            </a:extLst>
          </p:cNvPr>
          <p:cNvPicPr/>
          <p:nvPr/>
        </p:nvPicPr>
        <p:blipFill rotWithShape="1">
          <a:blip r:embed="rId4"/>
          <a:srcRect l="19784" t="23545" r="33545" b="20163"/>
          <a:stretch/>
        </p:blipFill>
        <p:spPr bwMode="auto">
          <a:xfrm>
            <a:off x="5634695" y="2385007"/>
            <a:ext cx="2879725" cy="19545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54221DD7-7ED5-48C7-A817-7518500EA77E}"/>
              </a:ext>
            </a:extLst>
          </p:cNvPr>
          <p:cNvSpPr txBox="1"/>
          <p:nvPr/>
        </p:nvSpPr>
        <p:spPr bwMode="auto">
          <a:xfrm>
            <a:off x="2278771" y="3746937"/>
            <a:ext cx="584616" cy="382858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X1</a:t>
            </a:r>
            <a:endParaRPr lang="zh-CN" altLang="en-US" sz="12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AF34530-3B5C-416D-A3D4-79E73F7C2627}"/>
              </a:ext>
            </a:extLst>
          </p:cNvPr>
          <p:cNvSpPr txBox="1"/>
          <p:nvPr/>
        </p:nvSpPr>
        <p:spPr bwMode="auto">
          <a:xfrm>
            <a:off x="5024736" y="3662942"/>
            <a:ext cx="584616" cy="382858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X2</a:t>
            </a:r>
            <a:endParaRPr lang="zh-CN" altLang="en-US" sz="12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1AE85B5-96E9-4566-9DF5-9C7ABB6BFEE7}"/>
              </a:ext>
            </a:extLst>
          </p:cNvPr>
          <p:cNvSpPr txBox="1"/>
          <p:nvPr/>
        </p:nvSpPr>
        <p:spPr bwMode="auto">
          <a:xfrm>
            <a:off x="7012556" y="3662942"/>
            <a:ext cx="584616" cy="382858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Y1</a:t>
            </a:r>
            <a:endParaRPr lang="zh-CN" altLang="en-US" sz="12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123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14791" y="478804"/>
            <a:ext cx="8280000" cy="3057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</a:rPr>
              <a:t>6</a:t>
            </a:r>
            <a:r>
              <a:rPr lang="zh-CN" altLang="en-US" sz="1800" dirty="0">
                <a:solidFill>
                  <a:srgbClr val="FF0000"/>
                </a:solidFill>
              </a:rPr>
              <a:t>）有效负荷（</a:t>
            </a:r>
            <a:r>
              <a:rPr lang="en-US" altLang="zh-CN" sz="1800" dirty="0" err="1">
                <a:solidFill>
                  <a:srgbClr val="FF0000"/>
                </a:solidFill>
              </a:rPr>
              <a:t>loaddata</a:t>
            </a:r>
            <a:r>
              <a:rPr lang="zh-CN" altLang="en-US" sz="1800" dirty="0">
                <a:solidFill>
                  <a:srgbClr val="FF0000"/>
                </a:solidFill>
              </a:rPr>
              <a:t>）数据的创建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 对于搬运机器人，需要正确设置</a:t>
            </a:r>
            <a:r>
              <a:rPr lang="zh-CN" altLang="en-US" sz="1600" dirty="0">
                <a:solidFill>
                  <a:srgbClr val="FF0000"/>
                </a:solidFill>
              </a:rPr>
              <a:t>工具</a:t>
            </a:r>
            <a:r>
              <a:rPr lang="en-US" altLang="zh-CN" sz="1600" dirty="0" err="1">
                <a:solidFill>
                  <a:srgbClr val="FF0000"/>
                </a:solidFill>
              </a:rPr>
              <a:t>tooldata</a:t>
            </a:r>
            <a:r>
              <a:rPr lang="zh-CN" altLang="en-US" sz="1600" dirty="0">
                <a:solidFill>
                  <a:srgbClr val="FF0000"/>
                </a:solidFill>
              </a:rPr>
              <a:t>的质量</a:t>
            </a:r>
            <a:r>
              <a:rPr lang="en-US" altLang="zh-CN" sz="1600" dirty="0">
                <a:solidFill>
                  <a:srgbClr val="FF0000"/>
                </a:solidFill>
              </a:rPr>
              <a:t>mass</a:t>
            </a:r>
            <a:r>
              <a:rPr lang="zh-CN" altLang="en-US" sz="1600" dirty="0">
                <a:solidFill>
                  <a:srgbClr val="FF0000"/>
                </a:solidFill>
              </a:rPr>
              <a:t>、重心数据</a:t>
            </a:r>
            <a:r>
              <a:rPr lang="en-US" altLang="zh-CN" sz="1600" dirty="0">
                <a:solidFill>
                  <a:srgbClr val="FF0000"/>
                </a:solidFill>
              </a:rPr>
              <a:t>cog</a:t>
            </a:r>
            <a:r>
              <a:rPr lang="zh-CN" altLang="en-US" sz="1600" dirty="0">
                <a:solidFill>
                  <a:srgbClr val="FF0000"/>
                </a:solidFill>
              </a:rPr>
              <a:t>、力矩轴方向</a:t>
            </a:r>
            <a:r>
              <a:rPr lang="en-US" altLang="zh-CN" sz="1600" dirty="0" err="1">
                <a:solidFill>
                  <a:srgbClr val="FF0000"/>
                </a:solidFill>
              </a:rPr>
              <a:t>aom</a:t>
            </a:r>
            <a:r>
              <a:rPr lang="zh-CN" altLang="en-US" sz="1600" dirty="0">
                <a:solidFill>
                  <a:srgbClr val="FF0000"/>
                </a:solidFill>
              </a:rPr>
              <a:t>、转动惯量</a:t>
            </a:r>
            <a:r>
              <a:rPr lang="en-US" altLang="zh-CN" sz="1600" dirty="0">
                <a:solidFill>
                  <a:srgbClr val="FF0000"/>
                </a:solidFill>
              </a:rPr>
              <a:t>ix</a:t>
            </a:r>
            <a:r>
              <a:rPr lang="zh-CN" altLang="en-US" sz="1600" dirty="0">
                <a:solidFill>
                  <a:srgbClr val="FF0000"/>
                </a:solidFill>
              </a:rPr>
              <a:t>、</a:t>
            </a:r>
            <a:r>
              <a:rPr lang="en-US" altLang="zh-CN" sz="1600" dirty="0" err="1">
                <a:solidFill>
                  <a:srgbClr val="FF0000"/>
                </a:solidFill>
              </a:rPr>
              <a:t>iy</a:t>
            </a:r>
            <a:r>
              <a:rPr lang="zh-CN" altLang="en-US" sz="1600" dirty="0">
                <a:solidFill>
                  <a:srgbClr val="FF0000"/>
                </a:solidFill>
              </a:rPr>
              <a:t>、</a:t>
            </a:r>
            <a:r>
              <a:rPr lang="en-US" altLang="zh-CN" sz="1600" dirty="0" err="1">
                <a:solidFill>
                  <a:srgbClr val="FF0000"/>
                </a:solidFill>
              </a:rPr>
              <a:t>iz</a:t>
            </a:r>
            <a:r>
              <a:rPr lang="zh-CN" altLang="en-US" sz="1600" dirty="0">
                <a:solidFill>
                  <a:srgbClr val="0070C0"/>
                </a:solidFill>
              </a:rPr>
              <a:t>；另外还要设定</a:t>
            </a:r>
            <a:r>
              <a:rPr lang="zh-CN" altLang="en-US" sz="1600" dirty="0">
                <a:solidFill>
                  <a:srgbClr val="FF0000"/>
                </a:solidFill>
              </a:rPr>
              <a:t>搬运对象</a:t>
            </a:r>
            <a:r>
              <a:rPr lang="en-US" altLang="zh-CN" sz="1600" dirty="0" err="1">
                <a:solidFill>
                  <a:srgbClr val="FF0000"/>
                </a:solidFill>
              </a:rPr>
              <a:t>loaddata</a:t>
            </a:r>
            <a:r>
              <a:rPr lang="zh-CN" altLang="en-US" sz="1600" dirty="0">
                <a:solidFill>
                  <a:srgbClr val="FF0000"/>
                </a:solidFill>
              </a:rPr>
              <a:t>的质量和重心数据、力矩轴方向、转动惯量</a:t>
            </a:r>
            <a:r>
              <a:rPr lang="zh-CN" altLang="en-US" sz="1600" dirty="0">
                <a:solidFill>
                  <a:srgbClr val="0070C0"/>
                </a:solidFill>
              </a:rPr>
              <a:t>等参数。在工业机器人运行过程中，可以根据搬运的具体情况对有效负荷进行实时调整。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</a:t>
            </a:r>
            <a:r>
              <a:rPr lang="zh-CN" altLang="en-US" sz="1600" dirty="0">
                <a:solidFill>
                  <a:srgbClr val="FF0000"/>
                </a:solidFill>
              </a:rPr>
              <a:t>在程序数据画面选中</a:t>
            </a:r>
            <a:r>
              <a:rPr lang="en-US" altLang="zh-CN" sz="1600" dirty="0" err="1">
                <a:solidFill>
                  <a:srgbClr val="FF0000"/>
                </a:solidFill>
              </a:rPr>
              <a:t>loaddat</a:t>
            </a:r>
            <a:r>
              <a:rPr lang="en-US" altLang="zh-CN" sz="1600" dirty="0" err="1">
                <a:solidFill>
                  <a:srgbClr val="0070C0"/>
                </a:solidFill>
              </a:rPr>
              <a:t>a</a:t>
            </a:r>
            <a:r>
              <a:rPr lang="zh-CN" altLang="en-US" sz="1600" dirty="0">
                <a:solidFill>
                  <a:srgbClr val="0070C0"/>
                </a:solidFill>
              </a:rPr>
              <a:t>，单击“显示数据”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单击“新建</a:t>
            </a:r>
            <a:r>
              <a:rPr lang="en-US" altLang="zh-CN" sz="1600" dirty="0">
                <a:solidFill>
                  <a:srgbClr val="0070C0"/>
                </a:solidFill>
              </a:rPr>
              <a:t>…”</a:t>
            </a:r>
            <a:r>
              <a:rPr lang="zh-CN" altLang="en-US" sz="1600" dirty="0">
                <a:solidFill>
                  <a:srgbClr val="0070C0"/>
                </a:solidFill>
              </a:rPr>
              <a:t>按钮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对有效载荷数据属性进行设定，点击“初始值”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FF0000"/>
                </a:solidFill>
              </a:rPr>
              <a:t>根据实际情况对有效负荷的数据进行设定</a:t>
            </a:r>
            <a:r>
              <a:rPr lang="zh-CN" altLang="en-US" sz="1600" dirty="0">
                <a:solidFill>
                  <a:srgbClr val="0070C0"/>
                </a:solidFill>
              </a:rPr>
              <a:t>，设定完成后单击“确定”。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单元一 创建</a:t>
            </a:r>
            <a:r>
              <a:rPr lang="en-US" altLang="zh-CN" dirty="0"/>
              <a:t>ABB</a:t>
            </a:r>
            <a:r>
              <a:rPr lang="zh-CN" altLang="en-US" dirty="0"/>
              <a:t>工业机器人程序</a:t>
            </a:r>
          </a:p>
        </p:txBody>
      </p:sp>
    </p:spTree>
    <p:extLst>
      <p:ext uri="{BB962C8B-B14F-4D97-AF65-F5344CB8AC3E}">
        <p14:creationId xmlns:p14="http://schemas.microsoft.com/office/powerpoint/2010/main" val="21821311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52270" y="493793"/>
            <a:ext cx="8280000" cy="3142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3.1.4</a:t>
            </a:r>
            <a:r>
              <a:rPr lang="zh-CN" altLang="en-US" sz="1800" dirty="0">
                <a:solidFill>
                  <a:srgbClr val="FF0000"/>
                </a:solidFill>
              </a:rPr>
              <a:t>用户自定义数据类型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>
                <a:solidFill>
                  <a:srgbClr val="0070C0"/>
                </a:solidFill>
              </a:rPr>
              <a:t>ABB</a:t>
            </a:r>
            <a:r>
              <a:rPr lang="zh-CN" altLang="en-US" sz="1600" dirty="0">
                <a:solidFill>
                  <a:srgbClr val="0070C0"/>
                </a:solidFill>
              </a:rPr>
              <a:t>工业机器人支持用户创建自定义的数据类型，需</a:t>
            </a:r>
            <a:r>
              <a:rPr lang="zh-CN" altLang="en-US" sz="1600" dirty="0">
                <a:solidFill>
                  <a:srgbClr val="FF0000"/>
                </a:solidFill>
              </a:rPr>
              <a:t>在模块前面使用关键字</a:t>
            </a:r>
            <a:r>
              <a:rPr lang="en-US" altLang="zh-CN" sz="1600" dirty="0">
                <a:solidFill>
                  <a:srgbClr val="FF0000"/>
                </a:solidFill>
              </a:rPr>
              <a:t>RECORD</a:t>
            </a:r>
            <a:r>
              <a:rPr lang="zh-CN" altLang="en-US" sz="1600" dirty="0">
                <a:solidFill>
                  <a:srgbClr val="FF0000"/>
                </a:solidFill>
              </a:rPr>
              <a:t>和</a:t>
            </a:r>
            <a:r>
              <a:rPr lang="en-US" altLang="zh-CN" sz="1600" dirty="0">
                <a:solidFill>
                  <a:srgbClr val="FF0000"/>
                </a:solidFill>
              </a:rPr>
              <a:t>ENDRECORD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zh-CN" altLang="en-US" sz="1600" dirty="0">
                <a:solidFill>
                  <a:srgbClr val="0070C0"/>
                </a:solidFill>
              </a:rPr>
              <a:t>例如在机器人变位机控制中用到了</a:t>
            </a:r>
            <a:r>
              <a:rPr lang="zh-CN" altLang="en-US" sz="1600" dirty="0">
                <a:solidFill>
                  <a:srgbClr val="FF0000"/>
                </a:solidFill>
              </a:rPr>
              <a:t>用户自定义的数据类型</a:t>
            </a:r>
            <a:r>
              <a:rPr lang="en-US" altLang="zh-CN" sz="1600" dirty="0">
                <a:solidFill>
                  <a:srgbClr val="FF0000"/>
                </a:solidFill>
              </a:rPr>
              <a:t>turn</a:t>
            </a:r>
            <a:r>
              <a:rPr lang="zh-CN" altLang="en-US" sz="1600" dirty="0">
                <a:solidFill>
                  <a:srgbClr val="0070C0"/>
                </a:solidFill>
              </a:rPr>
              <a:t>，类似于</a:t>
            </a:r>
            <a:r>
              <a:rPr lang="en-US" altLang="zh-CN" sz="1600" dirty="0">
                <a:solidFill>
                  <a:srgbClr val="0070C0"/>
                </a:solidFill>
              </a:rPr>
              <a:t>c</a:t>
            </a:r>
            <a:r>
              <a:rPr lang="zh-CN" altLang="en-US" sz="1600" dirty="0">
                <a:solidFill>
                  <a:srgbClr val="0070C0"/>
                </a:solidFill>
              </a:rPr>
              <a:t>语言中的结构。另外定义了</a:t>
            </a:r>
            <a:r>
              <a:rPr lang="en-US" altLang="zh-CN" sz="1600" dirty="0" err="1">
                <a:solidFill>
                  <a:srgbClr val="0070C0"/>
                </a:solidFill>
              </a:rPr>
              <a:t>turncon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 err="1">
                <a:solidFill>
                  <a:srgbClr val="0070C0"/>
                </a:solidFill>
              </a:rPr>
              <a:t>turnstate</a:t>
            </a:r>
            <a:r>
              <a:rPr lang="zh-CN" altLang="en-US" sz="1600" dirty="0">
                <a:solidFill>
                  <a:srgbClr val="0070C0"/>
                </a:solidFill>
              </a:rPr>
              <a:t>分别表示变位</a:t>
            </a:r>
            <a:r>
              <a:rPr lang="zh-CN" altLang="en-US" sz="1600" dirty="0">
                <a:solidFill>
                  <a:srgbClr val="FF0000"/>
                </a:solidFill>
              </a:rPr>
              <a:t>机运行指令与运行状态数据</a:t>
            </a:r>
            <a:r>
              <a:rPr lang="zh-CN" altLang="en-US" sz="1600" dirty="0">
                <a:solidFill>
                  <a:srgbClr val="0070C0"/>
                </a:solidFill>
              </a:rPr>
              <a:t>，其下有</a:t>
            </a:r>
            <a:r>
              <a:rPr lang="en-US" altLang="zh-CN" sz="1600" dirty="0">
                <a:solidFill>
                  <a:srgbClr val="0070C0"/>
                </a:solidFill>
              </a:rPr>
              <a:t>3</a:t>
            </a:r>
            <a:r>
              <a:rPr lang="zh-CN" altLang="en-US" sz="1600" dirty="0">
                <a:solidFill>
                  <a:srgbClr val="0070C0"/>
                </a:solidFill>
              </a:rPr>
              <a:t>个成员数据：命令（</a:t>
            </a:r>
            <a:r>
              <a:rPr lang="en-US" altLang="zh-CN" sz="1600" dirty="0">
                <a:solidFill>
                  <a:srgbClr val="0070C0"/>
                </a:solidFill>
              </a:rPr>
              <a:t>command</a:t>
            </a:r>
            <a:r>
              <a:rPr lang="zh-CN" altLang="en-US" sz="1600" dirty="0">
                <a:solidFill>
                  <a:srgbClr val="0070C0"/>
                </a:solidFill>
              </a:rPr>
              <a:t>）、位置（</a:t>
            </a:r>
            <a:r>
              <a:rPr lang="en-US" altLang="zh-CN" sz="1600" dirty="0" err="1">
                <a:solidFill>
                  <a:srgbClr val="0070C0"/>
                </a:solidFill>
              </a:rPr>
              <a:t>postion</a:t>
            </a:r>
            <a:r>
              <a:rPr lang="zh-CN" altLang="en-US" sz="1600" dirty="0">
                <a:solidFill>
                  <a:srgbClr val="0070C0"/>
                </a:solidFill>
              </a:rPr>
              <a:t>）与速度（</a:t>
            </a:r>
            <a:r>
              <a:rPr lang="en-US" altLang="zh-CN" sz="1600" dirty="0">
                <a:solidFill>
                  <a:srgbClr val="0070C0"/>
                </a:solidFill>
              </a:rPr>
              <a:t>speed</a:t>
            </a:r>
            <a:r>
              <a:rPr lang="zh-CN" altLang="en-US" sz="1600" dirty="0">
                <a:solidFill>
                  <a:srgbClr val="0070C0"/>
                </a:solidFill>
              </a:rPr>
              <a:t>）。</a:t>
            </a:r>
            <a:r>
              <a:rPr lang="en-US" altLang="zh-CN" sz="1600" dirty="0" err="1">
                <a:solidFill>
                  <a:srgbClr val="FF0000"/>
                </a:solidFill>
              </a:rPr>
              <a:t>turncon</a:t>
            </a:r>
            <a:r>
              <a:rPr lang="zh-CN" altLang="en-US" sz="1600" dirty="0">
                <a:solidFill>
                  <a:srgbClr val="FF0000"/>
                </a:solidFill>
              </a:rPr>
              <a:t>、</a:t>
            </a:r>
            <a:r>
              <a:rPr lang="en-US" altLang="zh-CN" sz="1600" dirty="0" err="1">
                <a:solidFill>
                  <a:srgbClr val="FF0000"/>
                </a:solidFill>
              </a:rPr>
              <a:t>turnstate</a:t>
            </a:r>
            <a:r>
              <a:rPr lang="zh-CN" altLang="en-US" sz="1600" dirty="0">
                <a:solidFill>
                  <a:srgbClr val="FF0000"/>
                </a:solidFill>
              </a:rPr>
              <a:t>定义为可变量（</a:t>
            </a:r>
            <a:r>
              <a:rPr lang="en-US" altLang="zh-CN" sz="1600" dirty="0">
                <a:solidFill>
                  <a:srgbClr val="FF0000"/>
                </a:solidFill>
              </a:rPr>
              <a:t>PERS</a:t>
            </a:r>
            <a:r>
              <a:rPr lang="zh-CN" altLang="en-US" sz="1600" dirty="0">
                <a:solidFill>
                  <a:srgbClr val="FF0000"/>
                </a:solidFill>
              </a:rPr>
              <a:t>）是为了实现前台任务与后台任务间的数据通信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1800" dirty="0">
              <a:solidFill>
                <a:srgbClr val="0070C0"/>
              </a:solidFill>
            </a:endParaRP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单元一 创建</a:t>
            </a:r>
            <a:r>
              <a:rPr lang="en-US" altLang="zh-CN" dirty="0"/>
              <a:t>ABB</a:t>
            </a:r>
            <a:r>
              <a:rPr lang="zh-CN" altLang="en-US" dirty="0"/>
              <a:t>工业机器人程序</a:t>
            </a:r>
          </a:p>
        </p:txBody>
      </p:sp>
    </p:spTree>
    <p:extLst>
      <p:ext uri="{BB962C8B-B14F-4D97-AF65-F5344CB8AC3E}">
        <p14:creationId xmlns:p14="http://schemas.microsoft.com/office/powerpoint/2010/main" val="17211461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517161" y="486299"/>
            <a:ext cx="8280000" cy="4165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</a:rPr>
              <a:t>1</a:t>
            </a:r>
            <a:r>
              <a:rPr lang="zh-CN" altLang="en-US" sz="1800" dirty="0">
                <a:solidFill>
                  <a:srgbClr val="FF0000"/>
                </a:solidFill>
              </a:rPr>
              <a:t>）用户数据类型的自定义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MODULE Communicate(SYSMODULE)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>
                <a:solidFill>
                  <a:srgbClr val="FF0000"/>
                </a:solidFill>
              </a:rPr>
              <a:t>RECORD turn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  num command; 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  num </a:t>
            </a:r>
            <a:r>
              <a:rPr lang="en-US" altLang="zh-CN" sz="1600" dirty="0" err="1">
                <a:solidFill>
                  <a:srgbClr val="0070C0"/>
                </a:solidFill>
              </a:rPr>
              <a:t>postion</a:t>
            </a:r>
            <a:r>
              <a:rPr lang="en-US" altLang="zh-CN" sz="1600" dirty="0">
                <a:solidFill>
                  <a:srgbClr val="0070C0"/>
                </a:solidFill>
              </a:rPr>
              <a:t>; 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  num speed;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>
                <a:solidFill>
                  <a:srgbClr val="FF0000"/>
                </a:solidFill>
              </a:rPr>
              <a:t>ENDRECORD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>
                <a:solidFill>
                  <a:srgbClr val="FF0000"/>
                </a:solidFill>
              </a:rPr>
              <a:t>PERS</a:t>
            </a:r>
            <a:r>
              <a:rPr lang="en-US" altLang="zh-CN" sz="1600" dirty="0">
                <a:solidFill>
                  <a:srgbClr val="0070C0"/>
                </a:solidFill>
              </a:rPr>
              <a:t> turn </a:t>
            </a:r>
            <a:r>
              <a:rPr lang="en-US" altLang="zh-CN" sz="1600" dirty="0" err="1">
                <a:solidFill>
                  <a:srgbClr val="0070C0"/>
                </a:solidFill>
              </a:rPr>
              <a:t>turncon</a:t>
            </a:r>
            <a:r>
              <a:rPr lang="en-US" altLang="zh-CN" sz="1600" dirty="0">
                <a:solidFill>
                  <a:srgbClr val="0070C0"/>
                </a:solidFill>
              </a:rPr>
              <a:t>:=[0,0,0];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>
                <a:solidFill>
                  <a:srgbClr val="FF0000"/>
                </a:solidFill>
              </a:rPr>
              <a:t>PERS</a:t>
            </a:r>
            <a:r>
              <a:rPr lang="en-US" altLang="zh-CN" sz="1600" dirty="0">
                <a:solidFill>
                  <a:srgbClr val="0070C0"/>
                </a:solidFill>
              </a:rPr>
              <a:t> turn </a:t>
            </a:r>
            <a:r>
              <a:rPr lang="en-US" altLang="zh-CN" sz="1600" dirty="0" err="1">
                <a:solidFill>
                  <a:srgbClr val="0070C0"/>
                </a:solidFill>
              </a:rPr>
              <a:t>turnstate</a:t>
            </a:r>
            <a:r>
              <a:rPr lang="en-US" altLang="zh-CN" sz="1600" dirty="0">
                <a:solidFill>
                  <a:srgbClr val="0070C0"/>
                </a:solidFill>
              </a:rPr>
              <a:t>:=[0,0,0];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…ENDMODULE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</a:rPr>
              <a:t>    以上为前台系统模块中的数据定义，后台任务中需重复上述定义。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单元一 创建</a:t>
            </a:r>
            <a:r>
              <a:rPr lang="en-US" altLang="zh-CN" dirty="0"/>
              <a:t>ABB</a:t>
            </a:r>
            <a:r>
              <a:rPr lang="zh-CN" altLang="en-US" dirty="0"/>
              <a:t>工业机器人程序</a:t>
            </a:r>
          </a:p>
        </p:txBody>
      </p:sp>
    </p:spTree>
    <p:extLst>
      <p:ext uri="{BB962C8B-B14F-4D97-AF65-F5344CB8AC3E}">
        <p14:creationId xmlns:p14="http://schemas.microsoft.com/office/powerpoint/2010/main" val="35401920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32000" y="486299"/>
            <a:ext cx="8280000" cy="3057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</a:rPr>
              <a:t>2</a:t>
            </a:r>
            <a:r>
              <a:rPr lang="zh-CN" altLang="en-US" sz="1800" dirty="0">
                <a:solidFill>
                  <a:srgbClr val="FF0000"/>
                </a:solidFill>
              </a:rPr>
              <a:t>）用户在前台程序模块中的调用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用户在前台程序模块中可以直接调用自定义的数据类型，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例程如下：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</a:t>
            </a:r>
            <a:r>
              <a:rPr lang="en-US" altLang="zh-CN" sz="1600" dirty="0" err="1">
                <a:solidFill>
                  <a:srgbClr val="0070C0"/>
                </a:solidFill>
              </a:rPr>
              <a:t>turncon.command</a:t>
            </a:r>
            <a:r>
              <a:rPr lang="en-US" altLang="zh-CN" sz="1600" dirty="0">
                <a:solidFill>
                  <a:srgbClr val="0070C0"/>
                </a:solidFill>
              </a:rPr>
              <a:t> := 3; //</a:t>
            </a:r>
            <a:r>
              <a:rPr lang="zh-CN" altLang="en-US" sz="1600" dirty="0">
                <a:solidFill>
                  <a:srgbClr val="0070C0"/>
                </a:solidFill>
              </a:rPr>
              <a:t>变位机伺服使能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</a:t>
            </a:r>
            <a:r>
              <a:rPr lang="en-US" altLang="zh-CN" sz="1600" dirty="0" err="1">
                <a:solidFill>
                  <a:srgbClr val="0070C0"/>
                </a:solidFill>
              </a:rPr>
              <a:t>turncon.position</a:t>
            </a:r>
            <a:r>
              <a:rPr lang="en-US" altLang="zh-CN" sz="1600" dirty="0">
                <a:solidFill>
                  <a:srgbClr val="0070C0"/>
                </a:solidFill>
              </a:rPr>
              <a:t> := -20; //</a:t>
            </a:r>
            <a:r>
              <a:rPr lang="zh-CN" altLang="en-US" sz="1600" dirty="0">
                <a:solidFill>
                  <a:srgbClr val="0070C0"/>
                </a:solidFill>
              </a:rPr>
              <a:t>变位机转角为</a:t>
            </a:r>
            <a:r>
              <a:rPr lang="en-US" altLang="zh-CN" sz="1600" dirty="0">
                <a:solidFill>
                  <a:srgbClr val="0070C0"/>
                </a:solidFill>
              </a:rPr>
              <a:t>-20°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</a:t>
            </a:r>
            <a:r>
              <a:rPr lang="en-US" altLang="zh-CN" sz="1600" dirty="0" err="1">
                <a:solidFill>
                  <a:srgbClr val="0070C0"/>
                </a:solidFill>
              </a:rPr>
              <a:t>turncon.speed</a:t>
            </a:r>
            <a:r>
              <a:rPr lang="en-US" altLang="zh-CN" sz="1600" dirty="0">
                <a:solidFill>
                  <a:srgbClr val="0070C0"/>
                </a:solidFill>
              </a:rPr>
              <a:t> := 30;     //</a:t>
            </a:r>
            <a:r>
              <a:rPr lang="zh-CN" altLang="en-US" sz="1600" dirty="0">
                <a:solidFill>
                  <a:srgbClr val="0070C0"/>
                </a:solidFill>
              </a:rPr>
              <a:t>变位机运行速度为</a:t>
            </a:r>
            <a:r>
              <a:rPr lang="en-US" altLang="zh-CN" sz="1600" dirty="0">
                <a:solidFill>
                  <a:srgbClr val="0070C0"/>
                </a:solidFill>
              </a:rPr>
              <a:t>30%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</a:t>
            </a:r>
            <a:r>
              <a:rPr lang="en-US" altLang="zh-CN" sz="1600" dirty="0" err="1">
                <a:solidFill>
                  <a:srgbClr val="0070C0"/>
                </a:solidFill>
              </a:rPr>
              <a:t>WaitUntil</a:t>
            </a:r>
            <a:r>
              <a:rPr lang="en-US" altLang="zh-CN" sz="1600" dirty="0">
                <a:solidFill>
                  <a:srgbClr val="0070C0"/>
                </a:solidFill>
              </a:rPr>
              <a:t> </a:t>
            </a:r>
            <a:r>
              <a:rPr lang="en-US" altLang="zh-CN" sz="1600" dirty="0" err="1">
                <a:solidFill>
                  <a:srgbClr val="0070C0"/>
                </a:solidFill>
              </a:rPr>
              <a:t>turnstate.position</a:t>
            </a:r>
            <a:r>
              <a:rPr lang="en-US" altLang="zh-CN" sz="1600" dirty="0">
                <a:solidFill>
                  <a:srgbClr val="0070C0"/>
                </a:solidFill>
              </a:rPr>
              <a:t> = -20;//</a:t>
            </a:r>
            <a:r>
              <a:rPr lang="zh-CN" altLang="en-US" sz="1600" dirty="0">
                <a:solidFill>
                  <a:srgbClr val="0070C0"/>
                </a:solidFill>
              </a:rPr>
              <a:t>等待变位机角度状态为</a:t>
            </a:r>
            <a:r>
              <a:rPr lang="en-US" altLang="zh-CN" sz="1600" dirty="0">
                <a:solidFill>
                  <a:srgbClr val="0070C0"/>
                </a:solidFill>
              </a:rPr>
              <a:t>-20°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上述程序的执行结果将控制变位机转动</a:t>
            </a:r>
            <a:r>
              <a:rPr lang="en-US" altLang="zh-CN" sz="1600" dirty="0">
                <a:solidFill>
                  <a:srgbClr val="0070C0"/>
                </a:solidFill>
              </a:rPr>
              <a:t>-20°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单元一 创建</a:t>
            </a:r>
            <a:r>
              <a:rPr lang="en-US" altLang="zh-CN" dirty="0"/>
              <a:t>ABB</a:t>
            </a:r>
            <a:r>
              <a:rPr lang="zh-CN" altLang="en-US" dirty="0"/>
              <a:t>工业机器人程序</a:t>
            </a:r>
          </a:p>
        </p:txBody>
      </p:sp>
    </p:spTree>
    <p:extLst>
      <p:ext uri="{BB962C8B-B14F-4D97-AF65-F5344CB8AC3E}">
        <p14:creationId xmlns:p14="http://schemas.microsoft.com/office/powerpoint/2010/main" val="3992964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EA82908-F6D1-4130-9918-2875CFDDD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544" y="1475162"/>
            <a:ext cx="7334912" cy="1001596"/>
          </a:xfrm>
          <a:prstGeom prst="rect">
            <a:avLst/>
          </a:prstGeom>
          <a:noFill/>
          <a:ln>
            <a:noFill/>
          </a:ln>
        </p:spPr>
        <p:txBody>
          <a:bodyPr lIns="68574" tIns="34288" rIns="68574" bIns="34288" anchor="b"/>
          <a:lstStyle>
            <a:lvl1pPr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 谢！</a:t>
            </a:r>
            <a:endParaRPr lang="en-US" altLang="zh-CN" sz="6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5007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8"/>
          <p:cNvSpPr txBox="1">
            <a:spLocks noGrp="1"/>
          </p:cNvSpPr>
          <p:nvPr/>
        </p:nvSpPr>
        <p:spPr>
          <a:xfrm>
            <a:off x="6057900" y="4685110"/>
            <a:ext cx="1485900" cy="354806"/>
          </a:xfrm>
          <a:prstGeom prst="rect">
            <a:avLst/>
          </a:prstGeom>
          <a:noFill/>
          <a:ln w="9525">
            <a:noFill/>
          </a:ln>
        </p:spPr>
        <p:txBody>
          <a:bodyPr lIns="68574" tIns="34288" rIns="68574" bIns="34288"/>
          <a:lstStyle>
            <a:lvl1pPr marL="471805" indent="-47180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8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8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500">
                <a:solidFill>
                  <a:schemeClr val="tx1"/>
                </a:solidFill>
                <a:latin typeface="+mn-lt"/>
                <a:ea typeface="+mn-ea"/>
              </a:defRPr>
            </a:lvl2pPr>
            <a:lvl3pPr marL="1303655" indent="-3924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4180" indent="-390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1055" indent="-396875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r" defTabSz="1219200" eaLnBrk="1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z="825" dirty="0">
                <a:solidFill>
                  <a:srgbClr val="000000"/>
                </a:solidFill>
              </a:rPr>
              <a:t>2</a:t>
            </a:fld>
            <a:endParaRPr lang="en-US" altLang="zh-CN" sz="825" dirty="0">
              <a:solidFill>
                <a:srgbClr val="000000"/>
              </a:solidFill>
            </a:endParaRPr>
          </a:p>
        </p:txBody>
      </p:sp>
      <p:pic>
        <p:nvPicPr>
          <p:cNvPr id="16896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40752" y="710936"/>
            <a:ext cx="7334912" cy="1821129"/>
          </a:xfrm>
          <a:prstGeom prst="rect">
            <a:avLst/>
          </a:prstGeom>
          <a:noFill/>
          <a:ln>
            <a:noFill/>
          </a:ln>
        </p:spPr>
        <p:txBody>
          <a:bodyPr lIns="68574" tIns="34288" rIns="68574" bIns="34288" anchor="b"/>
          <a:lstStyle>
            <a:lvl1pPr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模块三  工业机器人示教编程</a:t>
            </a:r>
            <a:endParaRPr lang="en-US" altLang="zh-CN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2C0B11A-4E3E-44D5-8EC6-04D0CAA43DE6}"/>
              </a:ext>
            </a:extLst>
          </p:cNvPr>
          <p:cNvSpPr txBox="1"/>
          <p:nvPr/>
        </p:nvSpPr>
        <p:spPr bwMode="auto">
          <a:xfrm>
            <a:off x="1930137" y="3659607"/>
            <a:ext cx="5556142" cy="696469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2024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B187751-671F-43CE-AAD9-9E5BDE4A583B}"/>
              </a:ext>
            </a:extLst>
          </p:cNvPr>
          <p:cNvSpPr txBox="1"/>
          <p:nvPr/>
        </p:nvSpPr>
        <p:spPr bwMode="auto">
          <a:xfrm>
            <a:off x="3618206" y="2763889"/>
            <a:ext cx="2330970" cy="696469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张爱红  主编</a:t>
            </a: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293349" y="501289"/>
            <a:ext cx="8280000" cy="2960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>
                <a:solidFill>
                  <a:srgbClr val="FF0000"/>
                </a:solidFill>
              </a:rPr>
              <a:t>[</a:t>
            </a:r>
            <a:r>
              <a:rPr lang="zh-CN" altLang="en-US" sz="1800" b="1" dirty="0">
                <a:solidFill>
                  <a:srgbClr val="FF0000"/>
                </a:solidFill>
              </a:rPr>
              <a:t>学习目标</a:t>
            </a:r>
            <a:r>
              <a:rPr lang="en-US" altLang="zh-CN" sz="1800" b="1" dirty="0">
                <a:solidFill>
                  <a:srgbClr val="FF0000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1.</a:t>
            </a:r>
            <a:r>
              <a:rPr lang="zh-CN" altLang="en-US" sz="1800" dirty="0">
                <a:solidFill>
                  <a:srgbClr val="0070C0"/>
                </a:solidFill>
              </a:rPr>
              <a:t>掌握工业机器人示教程序的创建方法；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2.</a:t>
            </a:r>
            <a:r>
              <a:rPr lang="zh-CN" altLang="en-US" sz="1800" dirty="0">
                <a:solidFill>
                  <a:srgbClr val="0070C0"/>
                </a:solidFill>
              </a:rPr>
              <a:t>理解</a:t>
            </a:r>
            <a:r>
              <a:rPr lang="en-US" altLang="zh-CN" sz="1800" dirty="0">
                <a:solidFill>
                  <a:srgbClr val="0070C0"/>
                </a:solidFill>
              </a:rPr>
              <a:t>RAPID</a:t>
            </a:r>
            <a:r>
              <a:rPr lang="zh-CN" altLang="en-US" sz="1800" dirty="0">
                <a:solidFill>
                  <a:srgbClr val="0070C0"/>
                </a:solidFill>
              </a:rPr>
              <a:t>程序的基本架构；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3.</a:t>
            </a:r>
            <a:r>
              <a:rPr lang="zh-CN" altLang="en-US" sz="1800" dirty="0">
                <a:solidFill>
                  <a:srgbClr val="0070C0"/>
                </a:solidFill>
              </a:rPr>
              <a:t>理解</a:t>
            </a:r>
            <a:r>
              <a:rPr lang="en-US" altLang="zh-CN" sz="1800" dirty="0">
                <a:solidFill>
                  <a:srgbClr val="0070C0"/>
                </a:solidFill>
              </a:rPr>
              <a:t>RAPID</a:t>
            </a:r>
            <a:r>
              <a:rPr lang="zh-CN" altLang="en-US" sz="1800" dirty="0">
                <a:solidFill>
                  <a:srgbClr val="0070C0"/>
                </a:solidFill>
              </a:rPr>
              <a:t>程序数据的类型；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4.</a:t>
            </a:r>
            <a:r>
              <a:rPr lang="zh-CN" altLang="en-US" sz="1800" dirty="0">
                <a:solidFill>
                  <a:srgbClr val="0070C0"/>
                </a:solidFill>
              </a:rPr>
              <a:t>掌握</a:t>
            </a:r>
            <a:r>
              <a:rPr lang="en-US" altLang="zh-CN" sz="1800" dirty="0">
                <a:solidFill>
                  <a:srgbClr val="0070C0"/>
                </a:solidFill>
              </a:rPr>
              <a:t>RAPID</a:t>
            </a:r>
            <a:r>
              <a:rPr lang="zh-CN" altLang="en-US" sz="1800" dirty="0">
                <a:solidFill>
                  <a:srgbClr val="0070C0"/>
                </a:solidFill>
              </a:rPr>
              <a:t>常用程序数据的创建方法；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5.</a:t>
            </a:r>
            <a:r>
              <a:rPr lang="zh-CN" altLang="en-US" sz="1800" dirty="0">
                <a:solidFill>
                  <a:srgbClr val="0070C0"/>
                </a:solidFill>
              </a:rPr>
              <a:t>熟悉用户自定义程序数据类型的方法；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 6.</a:t>
            </a:r>
            <a:r>
              <a:rPr lang="zh-CN" altLang="en-US" sz="1800" dirty="0">
                <a:solidFill>
                  <a:srgbClr val="0070C0"/>
                </a:solidFill>
              </a:rPr>
              <a:t>培育执着专注、精益求精、一丝不苟、追求卓越的工匠精神。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CCA4-2037-40C8-8624-A63EE0DF4E59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61E8A06D-5AD8-4679-B2BA-D9BA4330E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单元一 创建</a:t>
            </a:r>
            <a:r>
              <a:rPr lang="en-US" altLang="zh-CN" dirty="0"/>
              <a:t>ABB</a:t>
            </a:r>
            <a:r>
              <a:rPr lang="zh-CN" altLang="en-US" dirty="0"/>
              <a:t>工业机器人程序</a:t>
            </a:r>
          </a:p>
        </p:txBody>
      </p:sp>
    </p:spTree>
    <p:extLst>
      <p:ext uri="{BB962C8B-B14F-4D97-AF65-F5344CB8AC3E}">
        <p14:creationId xmlns:p14="http://schemas.microsoft.com/office/powerpoint/2010/main" val="519022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74755" y="501289"/>
            <a:ext cx="8280000" cy="231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>
                <a:solidFill>
                  <a:srgbClr val="FF0000"/>
                </a:solidFill>
              </a:rPr>
              <a:t>3.1.1</a:t>
            </a:r>
            <a:r>
              <a:rPr lang="zh-CN" altLang="en-US" sz="1800" b="1" dirty="0">
                <a:solidFill>
                  <a:srgbClr val="FF0000"/>
                </a:solidFill>
              </a:rPr>
              <a:t>创建一个 </a:t>
            </a:r>
            <a:r>
              <a:rPr lang="en-US" altLang="zh-CN" sz="1800" b="1" dirty="0">
                <a:solidFill>
                  <a:srgbClr val="FF0000"/>
                </a:solidFill>
              </a:rPr>
              <a:t>ABB</a:t>
            </a:r>
            <a:r>
              <a:rPr lang="zh-CN" altLang="en-US" sz="1800" b="1" dirty="0">
                <a:solidFill>
                  <a:srgbClr val="FF0000"/>
                </a:solidFill>
              </a:rPr>
              <a:t>工业机器人程序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ABB</a:t>
            </a:r>
            <a:r>
              <a:rPr lang="zh-CN" altLang="en-US" sz="1600" dirty="0">
                <a:solidFill>
                  <a:srgbClr val="0070C0"/>
                </a:solidFill>
              </a:rPr>
              <a:t>工业机器人应用程序是使用</a:t>
            </a:r>
            <a:r>
              <a:rPr lang="en-US" altLang="zh-CN" sz="1600" dirty="0">
                <a:solidFill>
                  <a:srgbClr val="FF0000"/>
                </a:solidFill>
              </a:rPr>
              <a:t>RAPID</a:t>
            </a:r>
            <a:r>
              <a:rPr lang="zh-CN" altLang="en-US" sz="1600" dirty="0">
                <a:solidFill>
                  <a:srgbClr val="FF0000"/>
                </a:solidFill>
              </a:rPr>
              <a:t>编程语言</a:t>
            </a:r>
            <a:r>
              <a:rPr lang="zh-CN" altLang="en-US" sz="1600" dirty="0">
                <a:solidFill>
                  <a:srgbClr val="0070C0"/>
                </a:solidFill>
              </a:rPr>
              <a:t>的特定词汇和语法编写的。</a:t>
            </a:r>
            <a:r>
              <a:rPr lang="en-US" altLang="zh-CN" sz="1600" dirty="0">
                <a:solidFill>
                  <a:srgbClr val="0070C0"/>
                </a:solidFill>
              </a:rPr>
              <a:t>RAPID</a:t>
            </a:r>
            <a:r>
              <a:rPr lang="zh-CN" altLang="en-US" sz="1600" dirty="0">
                <a:solidFill>
                  <a:srgbClr val="0070C0"/>
                </a:solidFill>
              </a:rPr>
              <a:t>是一种英文编程语言，所包含的指令可以移动机器人、读取输入、设置输出，还能实现决策、重复其他指令、构造程序、与系统程序员交流等功能。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在</a:t>
            </a:r>
            <a:r>
              <a:rPr lang="en-US" altLang="zh-CN" sz="1600" dirty="0">
                <a:solidFill>
                  <a:srgbClr val="0070C0"/>
                </a:solidFill>
              </a:rPr>
              <a:t>ABB</a:t>
            </a:r>
            <a:r>
              <a:rPr lang="zh-CN" altLang="en-US" sz="1600" dirty="0">
                <a:solidFill>
                  <a:srgbClr val="0070C0"/>
                </a:solidFill>
              </a:rPr>
              <a:t>菜单画面点击“程序编辑器”菜单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在弹出的界面中单击“新建”按钮新建一个程序或单击“加载”按钮加载已有的程序。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AB80F-2FB2-46C0-9D6F-ADAA6FD7847C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单元一 创建</a:t>
            </a:r>
            <a:r>
              <a:rPr lang="en-US" altLang="zh-CN" dirty="0"/>
              <a:t>ABB</a:t>
            </a:r>
            <a:r>
              <a:rPr lang="zh-CN" altLang="en-US" dirty="0"/>
              <a:t>工业机器人程序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A21B408C-A632-4609-9558-34CDB8DD7ACB}"/>
              </a:ext>
            </a:extLst>
          </p:cNvPr>
          <p:cNvPicPr/>
          <p:nvPr/>
        </p:nvPicPr>
        <p:blipFill rotWithShape="1">
          <a:blip r:embed="rId2"/>
          <a:srcRect l="18492" t="13357" r="39899" b="36558"/>
          <a:stretch/>
        </p:blipFill>
        <p:spPr bwMode="auto">
          <a:xfrm>
            <a:off x="5013403" y="2862995"/>
            <a:ext cx="2879725" cy="19507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51B6E7A7-9BC4-4AF4-A22B-9D0F58EED37A}"/>
              </a:ext>
            </a:extLst>
          </p:cNvPr>
          <p:cNvPicPr/>
          <p:nvPr/>
        </p:nvPicPr>
        <p:blipFill rotWithShape="1">
          <a:blip r:embed="rId3"/>
          <a:srcRect l="18203" t="13099" r="40044" b="36558"/>
          <a:stretch/>
        </p:blipFill>
        <p:spPr bwMode="auto">
          <a:xfrm>
            <a:off x="1483219" y="2859185"/>
            <a:ext cx="2879725" cy="19545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9660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32000" y="478804"/>
            <a:ext cx="8280000" cy="882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>
                <a:solidFill>
                  <a:srgbClr val="FF0000"/>
                </a:solidFill>
              </a:rPr>
              <a:t>3.1.2 RAPID</a:t>
            </a:r>
            <a:r>
              <a:rPr lang="zh-CN" altLang="en-US" sz="1800" b="1" dirty="0">
                <a:solidFill>
                  <a:srgbClr val="FF0000"/>
                </a:solidFill>
              </a:rPr>
              <a:t>程序基本架构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</a:rPr>
              <a:t> </a:t>
            </a:r>
            <a:r>
              <a:rPr lang="en-US" altLang="zh-CN" sz="1600" dirty="0">
                <a:solidFill>
                  <a:srgbClr val="0070C0"/>
                </a:solidFill>
              </a:rPr>
              <a:t>RAPID</a:t>
            </a:r>
            <a:r>
              <a:rPr lang="zh-CN" altLang="en-US" sz="1600" dirty="0">
                <a:solidFill>
                  <a:srgbClr val="0070C0"/>
                </a:solidFill>
              </a:rPr>
              <a:t>程序由</a:t>
            </a:r>
            <a:r>
              <a:rPr lang="zh-CN" altLang="en-US" sz="1600" dirty="0">
                <a:solidFill>
                  <a:srgbClr val="FF0000"/>
                </a:solidFill>
              </a:rPr>
              <a:t>程序模块、系统模块</a:t>
            </a:r>
            <a:r>
              <a:rPr lang="zh-CN" altLang="en-US" sz="1600" dirty="0">
                <a:solidFill>
                  <a:srgbClr val="0070C0"/>
                </a:solidFill>
              </a:rPr>
              <a:t>等组成。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15618-33A7-4138-A5F2-F30458F5569B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单元一 创建</a:t>
            </a:r>
            <a:r>
              <a:rPr lang="en-US" altLang="zh-CN" dirty="0"/>
              <a:t>ABB</a:t>
            </a:r>
            <a:r>
              <a:rPr lang="zh-CN" altLang="en-US" dirty="0"/>
              <a:t>工业机器人程序</a:t>
            </a:r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65523F19-AE5F-4792-B8D1-0CDA00916C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9305097"/>
              </p:ext>
            </p:extLst>
          </p:nvPr>
        </p:nvGraphicFramePr>
        <p:xfrm>
          <a:off x="768097" y="1361803"/>
          <a:ext cx="3843711" cy="35319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5663025" imgH="5194829" progId="Visio.Drawing.11">
                  <p:embed/>
                </p:oleObj>
              </mc:Choice>
              <mc:Fallback>
                <p:oleObj name="Visio" r:id="rId2" imgW="5663025" imgH="519482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097" y="1361803"/>
                        <a:ext cx="3843711" cy="35319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>
            <a:extLst>
              <a:ext uri="{FF2B5EF4-FFF2-40B4-BE49-F238E27FC236}">
                <a16:creationId xmlns:a16="http://schemas.microsoft.com/office/drawing/2014/main" id="{4CC1D437-2664-4C06-814D-728ECBB0BE9C}"/>
              </a:ext>
            </a:extLst>
          </p:cNvPr>
          <p:cNvSpPr/>
          <p:nvPr/>
        </p:nvSpPr>
        <p:spPr>
          <a:xfrm>
            <a:off x="5239061" y="718644"/>
            <a:ext cx="3136841" cy="4258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1400" b="1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RAPID</a:t>
            </a:r>
            <a:r>
              <a:rPr lang="zh-CN" altLang="zh-CN" sz="14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程序基本架构说明如下：</a:t>
            </a:r>
          </a:p>
          <a:p>
            <a:pPr indent="266700">
              <a:lnSpc>
                <a:spcPct val="150000"/>
              </a:lnSpc>
            </a:pP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ABB</a:t>
            </a: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工业机器人程序分为</a:t>
            </a:r>
            <a:r>
              <a:rPr lang="en-US" altLang="zh-CN" sz="12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12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个层级</a:t>
            </a: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，分别为</a:t>
            </a:r>
            <a:r>
              <a:rPr lang="zh-CN" altLang="zh-CN" sz="12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程序、模块和例行程序</a:t>
            </a: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；</a:t>
            </a:r>
          </a:p>
          <a:p>
            <a:pPr indent="266700">
              <a:lnSpc>
                <a:spcPct val="150000"/>
              </a:lnSpc>
            </a:pP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zh-CN" sz="12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程序是描述整个任务的结构</a:t>
            </a:r>
            <a:r>
              <a:rPr lang="zh-CN" altLang="en-US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例行程序是执行具体任务的程序；模块则是例行程序的管理结构，分为</a:t>
            </a:r>
            <a:r>
              <a:rPr lang="zh-CN" altLang="zh-CN" sz="12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系统模块与程序模块</a:t>
            </a: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两种。</a:t>
            </a:r>
          </a:p>
          <a:p>
            <a:pPr indent="266700">
              <a:lnSpc>
                <a:spcPct val="150000"/>
              </a:lnSpc>
            </a:pP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）在创建程序时，系统自动生成</a:t>
            </a:r>
            <a:r>
              <a:rPr lang="en-US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个模块：</a:t>
            </a:r>
            <a:r>
              <a:rPr lang="en-US" altLang="zh-CN" sz="1200" kern="1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MainModule</a:t>
            </a:r>
            <a:r>
              <a:rPr lang="zh-CN" altLang="zh-CN" sz="12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12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BASE</a:t>
            </a:r>
            <a:r>
              <a:rPr lang="zh-CN" altLang="zh-CN" sz="12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和</a:t>
            </a:r>
            <a:r>
              <a:rPr lang="en-US" altLang="zh-CN" sz="12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user</a:t>
            </a:r>
            <a:r>
              <a:rPr lang="zh-CN" altLang="zh-CN" sz="12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模</a:t>
            </a: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块。</a:t>
            </a:r>
          </a:p>
          <a:p>
            <a:pPr indent="266700">
              <a:lnSpc>
                <a:spcPct val="150000"/>
              </a:lnSpc>
            </a:pP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）在</a:t>
            </a:r>
            <a:r>
              <a:rPr lang="en-US" altLang="zh-CN" sz="1200" kern="100" dirty="0" err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MainModule</a:t>
            </a: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主模块中，系统自动生成了</a:t>
            </a:r>
            <a:r>
              <a:rPr lang="zh-CN" altLang="zh-CN" sz="12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程序运行的入口</a:t>
            </a:r>
            <a:r>
              <a:rPr lang="en-US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main</a:t>
            </a: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例行程序。</a:t>
            </a:r>
          </a:p>
          <a:p>
            <a:pPr indent="266700">
              <a:lnSpc>
                <a:spcPct val="150000"/>
              </a:lnSpc>
            </a:pP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）一个程序可以</a:t>
            </a:r>
            <a:r>
              <a:rPr lang="zh-CN" altLang="zh-CN" sz="12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包含多个程序模块</a:t>
            </a: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，一个程序模块可以</a:t>
            </a:r>
            <a:r>
              <a:rPr lang="zh-CN" altLang="zh-CN" sz="12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包含多个例行程序</a:t>
            </a: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，不同模块间的例行程序根据其定义的范围</a:t>
            </a:r>
            <a:r>
              <a:rPr lang="zh-CN" altLang="zh-CN" sz="12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可互相调用</a:t>
            </a:r>
            <a:r>
              <a:rPr lang="zh-CN" altLang="zh-CN" sz="1200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zh-CN" sz="1200" kern="1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8952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32000" y="486299"/>
            <a:ext cx="8280000" cy="2687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>
                <a:solidFill>
                  <a:srgbClr val="FF0000"/>
                </a:solidFill>
              </a:rPr>
              <a:t>3.1.3 RAPID</a:t>
            </a:r>
            <a:r>
              <a:rPr lang="zh-CN" altLang="en-US" sz="1800" b="1" dirty="0">
                <a:solidFill>
                  <a:srgbClr val="FF0000"/>
                </a:solidFill>
              </a:rPr>
              <a:t>程序数据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RAPID</a:t>
            </a:r>
            <a:r>
              <a:rPr lang="zh-CN" altLang="en-US" sz="1600" dirty="0">
                <a:solidFill>
                  <a:srgbClr val="0070C0"/>
                </a:solidFill>
              </a:rPr>
              <a:t>程序数据是在</a:t>
            </a:r>
            <a:r>
              <a:rPr lang="en-US" altLang="zh-CN" sz="1600" dirty="0">
                <a:solidFill>
                  <a:srgbClr val="0070C0"/>
                </a:solidFill>
              </a:rPr>
              <a:t>RAPID</a:t>
            </a:r>
            <a:r>
              <a:rPr lang="zh-CN" altLang="en-US" sz="1600" dirty="0">
                <a:solidFill>
                  <a:srgbClr val="0070C0"/>
                </a:solidFill>
              </a:rPr>
              <a:t>语言编程环境下定义的用于存储不同数据类型信息的数据结构类型。</a:t>
            </a:r>
            <a:r>
              <a:rPr lang="en-US" altLang="zh-CN" sz="1600" dirty="0">
                <a:solidFill>
                  <a:srgbClr val="0070C0"/>
                </a:solidFill>
              </a:rPr>
              <a:t>RAPID</a:t>
            </a:r>
            <a:r>
              <a:rPr lang="zh-CN" altLang="en-US" sz="1600" dirty="0">
                <a:solidFill>
                  <a:srgbClr val="0070C0"/>
                </a:solidFill>
              </a:rPr>
              <a:t>语言定义了上百种工业机器人可能用到的</a:t>
            </a:r>
            <a:r>
              <a:rPr lang="zh-CN" altLang="en-US" sz="1600" dirty="0">
                <a:solidFill>
                  <a:srgbClr val="FF0000"/>
                </a:solidFill>
              </a:rPr>
              <a:t>数据类型</a:t>
            </a:r>
            <a:r>
              <a:rPr lang="zh-CN" altLang="en-US" sz="1600" dirty="0">
                <a:solidFill>
                  <a:srgbClr val="0070C0"/>
                </a:solidFill>
              </a:rPr>
              <a:t>，存放编程需要的各种类型常量和变量。另外，</a:t>
            </a:r>
            <a:r>
              <a:rPr lang="en-US" altLang="zh-CN" sz="1600" dirty="0">
                <a:solidFill>
                  <a:srgbClr val="0070C0"/>
                </a:solidFill>
              </a:rPr>
              <a:t>RAPID</a:t>
            </a:r>
            <a:r>
              <a:rPr lang="zh-CN" altLang="en-US" sz="1600" dirty="0">
                <a:solidFill>
                  <a:srgbClr val="0070C0"/>
                </a:solidFill>
              </a:rPr>
              <a:t>语言允许用户根据这些已定义好的数据类型，依照实际需求创建新的数据结构类型。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RAPID </a:t>
            </a:r>
            <a:r>
              <a:rPr lang="zh-CN" altLang="en-US" sz="1600" dirty="0">
                <a:solidFill>
                  <a:srgbClr val="0070C0"/>
                </a:solidFill>
              </a:rPr>
              <a:t>数据按照存储类型可分为</a:t>
            </a:r>
            <a:r>
              <a:rPr lang="zh-CN" altLang="en-US" sz="1600" dirty="0">
                <a:solidFill>
                  <a:srgbClr val="FF0000"/>
                </a:solidFill>
              </a:rPr>
              <a:t>变量（</a:t>
            </a:r>
            <a:r>
              <a:rPr lang="en-US" altLang="zh-CN" sz="1600" dirty="0">
                <a:solidFill>
                  <a:srgbClr val="FF0000"/>
                </a:solidFill>
              </a:rPr>
              <a:t>VAR</a:t>
            </a:r>
            <a:r>
              <a:rPr lang="zh-CN" altLang="en-US" sz="1600" dirty="0">
                <a:solidFill>
                  <a:srgbClr val="FF0000"/>
                </a:solidFill>
              </a:rPr>
              <a:t>）、可变量（</a:t>
            </a:r>
            <a:r>
              <a:rPr lang="en-US" altLang="zh-CN" sz="1600" dirty="0">
                <a:solidFill>
                  <a:srgbClr val="FF0000"/>
                </a:solidFill>
              </a:rPr>
              <a:t>PERS</a:t>
            </a:r>
            <a:r>
              <a:rPr lang="zh-CN" altLang="en-US" sz="1600" dirty="0">
                <a:solidFill>
                  <a:srgbClr val="FF0000"/>
                </a:solidFill>
              </a:rPr>
              <a:t>）和常量（</a:t>
            </a:r>
            <a:r>
              <a:rPr lang="en-US" altLang="zh-CN" sz="1600" dirty="0">
                <a:solidFill>
                  <a:srgbClr val="FF0000"/>
                </a:solidFill>
              </a:rPr>
              <a:t>CONTS</a:t>
            </a:r>
            <a:r>
              <a:rPr lang="zh-CN" altLang="en-US" sz="1600" dirty="0">
                <a:solidFill>
                  <a:srgbClr val="FF0000"/>
                </a:solidFill>
              </a:rPr>
              <a:t>）</a:t>
            </a:r>
            <a:r>
              <a:rPr lang="zh-CN" altLang="en-US" sz="1600" dirty="0">
                <a:solidFill>
                  <a:srgbClr val="0070C0"/>
                </a:solidFill>
              </a:rPr>
              <a:t>。变量在定义时可以赋值，也可以不赋值。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单元一 创建</a:t>
            </a:r>
            <a:r>
              <a:rPr lang="en-US" altLang="zh-CN" dirty="0"/>
              <a:t>ABB</a:t>
            </a:r>
            <a:r>
              <a:rPr lang="zh-CN" altLang="en-US" dirty="0"/>
              <a:t>工业机器人程序</a:t>
            </a:r>
          </a:p>
        </p:txBody>
      </p:sp>
    </p:spTree>
    <p:extLst>
      <p:ext uri="{BB962C8B-B14F-4D97-AF65-F5344CB8AC3E}">
        <p14:creationId xmlns:p14="http://schemas.microsoft.com/office/powerpoint/2010/main" val="3869960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37280" y="486299"/>
            <a:ext cx="8280000" cy="3426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</a:rPr>
              <a:t>程序数据的创建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0070C0"/>
                </a:solidFill>
              </a:rPr>
              <a:t>        </a:t>
            </a:r>
            <a:r>
              <a:rPr lang="zh-CN" altLang="en-US" sz="1600" dirty="0">
                <a:solidFill>
                  <a:srgbClr val="0070C0"/>
                </a:solidFill>
              </a:rPr>
              <a:t>下面分别给出通过“程序数据”菜单创建：数值（</a:t>
            </a:r>
            <a:r>
              <a:rPr lang="en-US" altLang="zh-CN" sz="1600" dirty="0">
                <a:solidFill>
                  <a:srgbClr val="0070C0"/>
                </a:solidFill>
              </a:rPr>
              <a:t>num</a:t>
            </a:r>
            <a:r>
              <a:rPr lang="zh-CN" altLang="en-US" sz="1600" dirty="0">
                <a:solidFill>
                  <a:srgbClr val="0070C0"/>
                </a:solidFill>
              </a:rPr>
              <a:t>）、字节（</a:t>
            </a:r>
            <a:r>
              <a:rPr lang="en-US" altLang="zh-CN" sz="1600" dirty="0">
                <a:solidFill>
                  <a:srgbClr val="0070C0"/>
                </a:solidFill>
              </a:rPr>
              <a:t>byte</a:t>
            </a:r>
            <a:r>
              <a:rPr lang="zh-CN" altLang="en-US" sz="1600" dirty="0">
                <a:solidFill>
                  <a:srgbClr val="0070C0"/>
                </a:solidFill>
              </a:rPr>
              <a:t>）数组、关节位置（</a:t>
            </a:r>
            <a:r>
              <a:rPr lang="en-US" altLang="zh-CN" sz="1600" dirty="0" err="1">
                <a:solidFill>
                  <a:srgbClr val="0070C0"/>
                </a:solidFill>
              </a:rPr>
              <a:t>jointtarget</a:t>
            </a:r>
            <a:r>
              <a:rPr lang="zh-CN" altLang="en-US" sz="1600" dirty="0">
                <a:solidFill>
                  <a:srgbClr val="0070C0"/>
                </a:solidFill>
              </a:rPr>
              <a:t>）、工具数据（</a:t>
            </a:r>
            <a:r>
              <a:rPr lang="en-US" altLang="zh-CN" sz="1600" dirty="0" err="1">
                <a:solidFill>
                  <a:srgbClr val="0070C0"/>
                </a:solidFill>
              </a:rPr>
              <a:t>tooldata</a:t>
            </a:r>
            <a:r>
              <a:rPr lang="zh-CN" altLang="en-US" sz="1600" dirty="0">
                <a:solidFill>
                  <a:srgbClr val="0070C0"/>
                </a:solidFill>
              </a:rPr>
              <a:t>）、工件坐标（</a:t>
            </a:r>
            <a:r>
              <a:rPr lang="en-US" altLang="zh-CN" sz="1600" dirty="0" err="1">
                <a:solidFill>
                  <a:srgbClr val="0070C0"/>
                </a:solidFill>
              </a:rPr>
              <a:t>wobjdata</a:t>
            </a:r>
            <a:r>
              <a:rPr lang="zh-CN" altLang="en-US" sz="1600" dirty="0">
                <a:solidFill>
                  <a:srgbClr val="0070C0"/>
                </a:solidFill>
              </a:rPr>
              <a:t>）与有效负荷（</a:t>
            </a:r>
            <a:r>
              <a:rPr lang="en-US" altLang="zh-CN" sz="1600" dirty="0" err="1">
                <a:solidFill>
                  <a:srgbClr val="0070C0"/>
                </a:solidFill>
              </a:rPr>
              <a:t>loaddata</a:t>
            </a:r>
            <a:r>
              <a:rPr lang="zh-CN" altLang="en-US" sz="1600" dirty="0">
                <a:solidFill>
                  <a:srgbClr val="0070C0"/>
                </a:solidFill>
              </a:rPr>
              <a:t>）等程序数据的方法；其中“工具数据、工件坐标与有效负荷”等程序数据也可进入“手动操纵”界面后创建。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</a:rPr>
              <a:t>（</a:t>
            </a:r>
            <a:r>
              <a:rPr lang="en-US" altLang="zh-CN" sz="1600" dirty="0">
                <a:solidFill>
                  <a:srgbClr val="FF0000"/>
                </a:solidFill>
              </a:rPr>
              <a:t>1</a:t>
            </a:r>
            <a:r>
              <a:rPr lang="zh-CN" altLang="en-US" sz="1600" dirty="0">
                <a:solidFill>
                  <a:srgbClr val="FF0000"/>
                </a:solidFill>
              </a:rPr>
              <a:t>）数值型（</a:t>
            </a:r>
            <a:r>
              <a:rPr lang="en-US" altLang="zh-CN" sz="1600" dirty="0">
                <a:solidFill>
                  <a:srgbClr val="FF0000"/>
                </a:solidFill>
              </a:rPr>
              <a:t>num</a:t>
            </a:r>
            <a:r>
              <a:rPr lang="zh-CN" altLang="en-US" sz="1600" dirty="0">
                <a:solidFill>
                  <a:srgbClr val="FF0000"/>
                </a:solidFill>
              </a:rPr>
              <a:t>）程序数据的创建</a:t>
            </a:r>
            <a:endParaRPr lang="en-US" altLang="zh-CN" sz="16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在</a:t>
            </a:r>
            <a:r>
              <a:rPr lang="en-US" altLang="zh-CN" sz="1600" dirty="0">
                <a:solidFill>
                  <a:srgbClr val="0070C0"/>
                </a:solidFill>
              </a:rPr>
              <a:t>ABB</a:t>
            </a:r>
            <a:r>
              <a:rPr lang="zh-CN" altLang="en-US" sz="1600" dirty="0">
                <a:solidFill>
                  <a:srgbClr val="0070C0"/>
                </a:solidFill>
              </a:rPr>
              <a:t>菜单画面点击“程序数据”菜单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选中“</a:t>
            </a:r>
            <a:r>
              <a:rPr lang="en-US" altLang="zh-CN" sz="1600" dirty="0">
                <a:solidFill>
                  <a:srgbClr val="0070C0"/>
                </a:solidFill>
              </a:rPr>
              <a:t>num”</a:t>
            </a:r>
            <a:r>
              <a:rPr lang="zh-CN" altLang="en-US" sz="1600" dirty="0">
                <a:solidFill>
                  <a:srgbClr val="0070C0"/>
                </a:solidFill>
              </a:rPr>
              <a:t>数据类型，单击“显示数据”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按下“新建</a:t>
            </a:r>
            <a:r>
              <a:rPr lang="en-US" altLang="zh-CN" sz="1600" dirty="0">
                <a:solidFill>
                  <a:srgbClr val="0070C0"/>
                </a:solidFill>
              </a:rPr>
              <a:t>…”</a:t>
            </a:r>
            <a:r>
              <a:rPr lang="zh-CN" altLang="en-US" sz="1600" dirty="0">
                <a:solidFill>
                  <a:srgbClr val="0070C0"/>
                </a:solidFill>
              </a:rPr>
              <a:t>按钮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将名称更改为“</a:t>
            </a:r>
            <a:r>
              <a:rPr lang="en-US" altLang="zh-CN" sz="1600" dirty="0">
                <a:solidFill>
                  <a:srgbClr val="0070C0"/>
                </a:solidFill>
              </a:rPr>
              <a:t>data”</a:t>
            </a:r>
            <a:r>
              <a:rPr lang="zh-CN" altLang="en-US" sz="1600" dirty="0">
                <a:solidFill>
                  <a:srgbClr val="0070C0"/>
                </a:solidFill>
              </a:rPr>
              <a:t>，存储类型设置为“变量”，其余值不变，单击“确定”按钮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数值型（</a:t>
            </a:r>
            <a:r>
              <a:rPr lang="en-US" altLang="zh-CN" sz="1600" dirty="0">
                <a:solidFill>
                  <a:srgbClr val="0070C0"/>
                </a:solidFill>
              </a:rPr>
              <a:t>num</a:t>
            </a:r>
            <a:r>
              <a:rPr lang="zh-CN" altLang="en-US" sz="1600" dirty="0">
                <a:solidFill>
                  <a:srgbClr val="0070C0"/>
                </a:solidFill>
              </a:rPr>
              <a:t>）数据“</a:t>
            </a:r>
            <a:r>
              <a:rPr lang="en-US" altLang="zh-CN" sz="1600" dirty="0">
                <a:solidFill>
                  <a:srgbClr val="0070C0"/>
                </a:solidFill>
              </a:rPr>
              <a:t>data”</a:t>
            </a:r>
            <a:r>
              <a:rPr lang="zh-CN" altLang="en-US" sz="1600" dirty="0">
                <a:solidFill>
                  <a:srgbClr val="0070C0"/>
                </a:solidFill>
              </a:rPr>
              <a:t>创建完成，初值为“</a:t>
            </a:r>
            <a:r>
              <a:rPr lang="en-US" altLang="zh-CN" sz="1600" dirty="0">
                <a:solidFill>
                  <a:srgbClr val="0070C0"/>
                </a:solidFill>
              </a:rPr>
              <a:t>0”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单元一 创建</a:t>
            </a:r>
            <a:r>
              <a:rPr lang="en-US" altLang="zh-CN" dirty="0"/>
              <a:t>ABB</a:t>
            </a:r>
            <a:r>
              <a:rPr lang="zh-CN" altLang="en-US" dirty="0"/>
              <a:t>工业机器人程序</a:t>
            </a:r>
          </a:p>
        </p:txBody>
      </p:sp>
    </p:spTree>
    <p:extLst>
      <p:ext uri="{BB962C8B-B14F-4D97-AF65-F5344CB8AC3E}">
        <p14:creationId xmlns:p14="http://schemas.microsoft.com/office/powerpoint/2010/main" val="2931981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53309" y="486300"/>
            <a:ext cx="8280000" cy="1995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</a:rPr>
              <a:t>2</a:t>
            </a:r>
            <a:r>
              <a:rPr lang="zh-CN" altLang="en-US" sz="1800" dirty="0">
                <a:solidFill>
                  <a:srgbClr val="FF0000"/>
                </a:solidFill>
              </a:rPr>
              <a:t>）字节型（</a:t>
            </a:r>
            <a:r>
              <a:rPr lang="en-US" altLang="zh-CN" sz="1800" dirty="0">
                <a:solidFill>
                  <a:srgbClr val="FF0000"/>
                </a:solidFill>
              </a:rPr>
              <a:t>byte</a:t>
            </a:r>
            <a:r>
              <a:rPr lang="zh-CN" altLang="en-US" sz="1800" dirty="0">
                <a:solidFill>
                  <a:srgbClr val="FF0000"/>
                </a:solidFill>
              </a:rPr>
              <a:t>）一维数组数据的创建</a:t>
            </a:r>
            <a:endParaRPr lang="en-US" altLang="zh-CN" sz="18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0070C0"/>
                </a:solidFill>
              </a:rPr>
              <a:t>        </a:t>
            </a:r>
            <a:r>
              <a:rPr lang="zh-CN" altLang="en-US" sz="1600" dirty="0">
                <a:solidFill>
                  <a:srgbClr val="0070C0"/>
                </a:solidFill>
              </a:rPr>
              <a:t>当列表中没有显示字节型（</a:t>
            </a:r>
            <a:r>
              <a:rPr lang="en-US" altLang="zh-CN" sz="1600" dirty="0">
                <a:solidFill>
                  <a:srgbClr val="0070C0"/>
                </a:solidFill>
              </a:rPr>
              <a:t>byte</a:t>
            </a:r>
            <a:r>
              <a:rPr lang="zh-CN" altLang="en-US" sz="1600" dirty="0">
                <a:solidFill>
                  <a:srgbClr val="0070C0"/>
                </a:solidFill>
              </a:rPr>
              <a:t>）程序数据时，需单击右下角“视图”，选择“全部数据类型”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选中列表中的“</a:t>
            </a:r>
            <a:r>
              <a:rPr lang="en-US" altLang="zh-CN" sz="1600" dirty="0">
                <a:solidFill>
                  <a:srgbClr val="0070C0"/>
                </a:solidFill>
              </a:rPr>
              <a:t>byte”</a:t>
            </a:r>
            <a:r>
              <a:rPr lang="zh-CN" altLang="en-US" sz="1600" dirty="0">
                <a:solidFill>
                  <a:srgbClr val="0070C0"/>
                </a:solidFill>
              </a:rPr>
              <a:t>数据类型，单击“显示数据”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单击“新建</a:t>
            </a:r>
            <a:r>
              <a:rPr lang="en-US" altLang="zh-CN" sz="1600" dirty="0">
                <a:solidFill>
                  <a:srgbClr val="0070C0"/>
                </a:solidFill>
              </a:rPr>
              <a:t>…”</a:t>
            </a:r>
            <a:r>
              <a:rPr lang="zh-CN" altLang="en-US" sz="1600" dirty="0">
                <a:solidFill>
                  <a:srgbClr val="0070C0"/>
                </a:solidFill>
              </a:rPr>
              <a:t>按钮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变量名称改为“</a:t>
            </a:r>
            <a:r>
              <a:rPr lang="en-US" altLang="zh-CN" sz="1600" dirty="0">
                <a:solidFill>
                  <a:srgbClr val="0070C0"/>
                </a:solidFill>
              </a:rPr>
              <a:t>byte1”</a:t>
            </a:r>
            <a:r>
              <a:rPr lang="zh-CN" altLang="en-US" sz="1600" dirty="0">
                <a:solidFill>
                  <a:srgbClr val="0070C0"/>
                </a:solidFill>
              </a:rPr>
              <a:t>，维数选择“</a:t>
            </a:r>
            <a:r>
              <a:rPr lang="en-US" altLang="zh-CN" sz="1600" dirty="0">
                <a:solidFill>
                  <a:srgbClr val="0070C0"/>
                </a:solidFill>
              </a:rPr>
              <a:t>1”-&gt;</a:t>
            </a:r>
            <a:r>
              <a:rPr lang="zh-CN" altLang="en-US" sz="1600" dirty="0">
                <a:solidFill>
                  <a:srgbClr val="0070C0"/>
                </a:solidFill>
              </a:rPr>
              <a:t>字节数组</a:t>
            </a:r>
            <a:r>
              <a:rPr lang="en-US" altLang="zh-CN" sz="1600" dirty="0">
                <a:solidFill>
                  <a:srgbClr val="0070C0"/>
                </a:solidFill>
              </a:rPr>
              <a:t>byte1{6}</a:t>
            </a:r>
            <a:r>
              <a:rPr lang="zh-CN" altLang="en-US" sz="1600" dirty="0">
                <a:solidFill>
                  <a:srgbClr val="0070C0"/>
                </a:solidFill>
              </a:rPr>
              <a:t>内共有</a:t>
            </a:r>
            <a:r>
              <a:rPr lang="en-US" altLang="zh-CN" sz="1600" dirty="0">
                <a:solidFill>
                  <a:srgbClr val="0070C0"/>
                </a:solidFill>
              </a:rPr>
              <a:t>6</a:t>
            </a:r>
            <a:r>
              <a:rPr lang="zh-CN" altLang="en-US" sz="1600" dirty="0">
                <a:solidFill>
                  <a:srgbClr val="0070C0"/>
                </a:solidFill>
              </a:rPr>
              <a:t>个数据成员，单击“确定”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数组</a:t>
            </a:r>
            <a:r>
              <a:rPr lang="en-US" altLang="zh-CN" sz="1600" dirty="0">
                <a:solidFill>
                  <a:srgbClr val="0070C0"/>
                </a:solidFill>
              </a:rPr>
              <a:t>byte1</a:t>
            </a:r>
            <a:r>
              <a:rPr lang="zh-CN" altLang="en-US" sz="1600" dirty="0">
                <a:solidFill>
                  <a:srgbClr val="0070C0"/>
                </a:solidFill>
              </a:rPr>
              <a:t>创建完成。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单元一 创建</a:t>
            </a:r>
            <a:r>
              <a:rPr lang="en-US" altLang="zh-CN" dirty="0"/>
              <a:t>ABB</a:t>
            </a:r>
            <a:r>
              <a:rPr lang="zh-CN" altLang="en-US" dirty="0"/>
              <a:t>工业机器人程序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D151B6F-747E-4FFB-A083-AB3FDC5D9190}"/>
              </a:ext>
            </a:extLst>
          </p:cNvPr>
          <p:cNvPicPr/>
          <p:nvPr/>
        </p:nvPicPr>
        <p:blipFill rotWithShape="1">
          <a:blip r:embed="rId2"/>
          <a:srcRect l="12328" t="15069" r="45870" b="34076"/>
          <a:stretch/>
        </p:blipFill>
        <p:spPr bwMode="auto">
          <a:xfrm>
            <a:off x="1318327" y="2571750"/>
            <a:ext cx="2879725" cy="19723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7AA96E97-CD00-4FDC-92EC-8AA24AFC486E}"/>
              </a:ext>
            </a:extLst>
          </p:cNvPr>
          <p:cNvPicPr/>
          <p:nvPr/>
        </p:nvPicPr>
        <p:blipFill rotWithShape="1">
          <a:blip r:embed="rId3"/>
          <a:srcRect l="12328" t="15069" r="45870" b="34247"/>
          <a:stretch/>
        </p:blipFill>
        <p:spPr bwMode="auto">
          <a:xfrm>
            <a:off x="4945948" y="2578735"/>
            <a:ext cx="2879725" cy="19653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23478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04731" y="478804"/>
            <a:ext cx="8280000" cy="1204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</a:rPr>
              <a:t>3</a:t>
            </a:r>
            <a:r>
              <a:rPr lang="zh-CN" altLang="en-US" sz="1800" dirty="0">
                <a:solidFill>
                  <a:srgbClr val="FF0000"/>
                </a:solidFill>
              </a:rPr>
              <a:t>）关节位置型（</a:t>
            </a:r>
            <a:r>
              <a:rPr lang="en-US" altLang="zh-CN" sz="1800" dirty="0" err="1">
                <a:solidFill>
                  <a:srgbClr val="FF0000"/>
                </a:solidFill>
              </a:rPr>
              <a:t>jointtarget</a:t>
            </a:r>
            <a:r>
              <a:rPr lang="zh-CN" altLang="en-US" sz="1800" dirty="0">
                <a:solidFill>
                  <a:srgbClr val="FF0000"/>
                </a:solidFill>
              </a:rPr>
              <a:t>）程序数据的创建</a:t>
            </a:r>
            <a:endParaRPr lang="en-US" altLang="zh-CN" sz="18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选中“</a:t>
            </a:r>
            <a:r>
              <a:rPr lang="en-US" altLang="zh-CN" sz="1600" dirty="0" err="1">
                <a:solidFill>
                  <a:srgbClr val="0070C0"/>
                </a:solidFill>
              </a:rPr>
              <a:t>jointtarget</a:t>
            </a:r>
            <a:r>
              <a:rPr lang="en-US" altLang="zh-CN" sz="1600" dirty="0">
                <a:solidFill>
                  <a:srgbClr val="0070C0"/>
                </a:solidFill>
              </a:rPr>
              <a:t>”</a:t>
            </a:r>
            <a:r>
              <a:rPr lang="zh-CN" altLang="en-US" sz="1600" dirty="0">
                <a:solidFill>
                  <a:srgbClr val="0070C0"/>
                </a:solidFill>
              </a:rPr>
              <a:t>数据类型，单击“显示数据”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zh-CN" sz="1600" dirty="0">
                <a:solidFill>
                  <a:srgbClr val="0070C0"/>
                </a:solidFill>
              </a:rPr>
              <a:t>单击“新建</a:t>
            </a:r>
            <a:r>
              <a:rPr lang="en-US" altLang="zh-CN" sz="1600" dirty="0">
                <a:solidFill>
                  <a:srgbClr val="0070C0"/>
                </a:solidFill>
              </a:rPr>
              <a:t>…</a:t>
            </a:r>
            <a:r>
              <a:rPr lang="zh-CN" altLang="zh-CN" sz="1600" dirty="0">
                <a:solidFill>
                  <a:srgbClr val="0070C0"/>
                </a:solidFill>
              </a:rPr>
              <a:t>”按钮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将名称改为“</a:t>
            </a:r>
            <a:r>
              <a:rPr lang="en-US" altLang="zh-CN" sz="1600" dirty="0" err="1">
                <a:solidFill>
                  <a:srgbClr val="0070C0"/>
                </a:solidFill>
              </a:rPr>
              <a:t>jposTemp</a:t>
            </a:r>
            <a:r>
              <a:rPr lang="en-US" altLang="zh-CN" sz="1600" dirty="0">
                <a:solidFill>
                  <a:srgbClr val="0070C0"/>
                </a:solidFill>
              </a:rPr>
              <a:t>”</a:t>
            </a:r>
            <a:r>
              <a:rPr lang="zh-CN" altLang="en-US" sz="1600" dirty="0">
                <a:solidFill>
                  <a:srgbClr val="0070C0"/>
                </a:solidFill>
              </a:rPr>
              <a:t>，存储类型设置为“变量”，点击“确定”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关节型位置变量</a:t>
            </a:r>
            <a:r>
              <a:rPr lang="en-US" altLang="zh-CN" sz="1600" dirty="0" err="1">
                <a:solidFill>
                  <a:srgbClr val="0070C0"/>
                </a:solidFill>
              </a:rPr>
              <a:t>jposTemp</a:t>
            </a:r>
            <a:r>
              <a:rPr lang="zh-CN" altLang="en-US" sz="1600" dirty="0">
                <a:solidFill>
                  <a:srgbClr val="0070C0"/>
                </a:solidFill>
              </a:rPr>
              <a:t>创建完成。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BFE4-1589-4828-8991-ABCAE88FB24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ABC0ED1-967B-4025-A8BA-8974D509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4" y="0"/>
            <a:ext cx="5957888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单元一 创建</a:t>
            </a:r>
            <a:r>
              <a:rPr lang="en-US" altLang="zh-CN" dirty="0"/>
              <a:t>ABB</a:t>
            </a:r>
            <a:r>
              <a:rPr lang="zh-CN" altLang="en-US" dirty="0"/>
              <a:t>工业机器人程序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0F4E114-60AF-43AC-B54B-FBA43B7764D1}"/>
              </a:ext>
            </a:extLst>
          </p:cNvPr>
          <p:cNvPicPr/>
          <p:nvPr/>
        </p:nvPicPr>
        <p:blipFill rotWithShape="1">
          <a:blip r:embed="rId2"/>
          <a:srcRect l="25138" t="11815" r="32868" b="37500"/>
          <a:stretch/>
        </p:blipFill>
        <p:spPr bwMode="auto">
          <a:xfrm>
            <a:off x="1273358" y="2162297"/>
            <a:ext cx="2879725" cy="19545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A01F562-6DBA-457A-A044-90636259C477}"/>
              </a:ext>
            </a:extLst>
          </p:cNvPr>
          <p:cNvPicPr/>
          <p:nvPr/>
        </p:nvPicPr>
        <p:blipFill rotWithShape="1">
          <a:blip r:embed="rId3"/>
          <a:srcRect l="25235" t="11815" r="32868" b="37500"/>
          <a:stretch/>
        </p:blipFill>
        <p:spPr bwMode="auto">
          <a:xfrm>
            <a:off x="4870996" y="2162297"/>
            <a:ext cx="2879725" cy="19583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306288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积分">
  <a:themeElements>
    <a:clrScheme name="积分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积分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积分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>
    <a:txDef>
      <a:spPr bwMode="auto">
        <a:noFill/>
        <a:ln>
          <a:noFill/>
        </a:ln>
      </a:spPr>
      <a:bodyPr lIns="68574" tIns="34288" rIns="68574" bIns="34288" anchor="b"/>
      <a:lstStyle>
        <a:defPPr algn="ctr" defTabSz="914400" fontAlgn="base">
          <a:lnSpc>
            <a:spcPct val="200000"/>
          </a:lnSpc>
          <a:spcBef>
            <a:spcPct val="0"/>
          </a:spcBef>
          <a:spcAft>
            <a:spcPct val="0"/>
          </a:spcAft>
          <a:defRPr sz="3600" dirty="0" smtClean="0">
            <a:solidFill>
              <a:srgbClr val="FF0000"/>
            </a:solidFill>
            <a:effectLst>
              <a:outerShdw blurRad="38100" dist="38100" dir="2700000" algn="tl">
                <a:srgbClr val="C0C0C0"/>
              </a:outerShdw>
            </a:effectLst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2007</TotalTime>
  <Words>1860</Words>
  <Application>Microsoft Office PowerPoint</Application>
  <PresentationFormat>全屏显示(16:9)</PresentationFormat>
  <Paragraphs>111</Paragraphs>
  <Slides>19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等线</vt:lpstr>
      <vt:lpstr>宋体</vt:lpstr>
      <vt:lpstr>微软雅黑</vt:lpstr>
      <vt:lpstr>Calibri</vt:lpstr>
      <vt:lpstr>Times New Roman</vt:lpstr>
      <vt:lpstr>Tw Cen MT</vt:lpstr>
      <vt:lpstr>Tw Cen MT Condensed</vt:lpstr>
      <vt:lpstr>Wingdings</vt:lpstr>
      <vt:lpstr>Wingdings 3</vt:lpstr>
      <vt:lpstr>积分</vt:lpstr>
      <vt:lpstr>Visio</vt:lpstr>
      <vt:lpstr>PowerPoint 演示文稿</vt:lpstr>
      <vt:lpstr>PowerPoint 演示文稿</vt:lpstr>
      <vt:lpstr>单元一 创建ABB工业机器人程序</vt:lpstr>
      <vt:lpstr>单元一 创建ABB工业机器人程序</vt:lpstr>
      <vt:lpstr>单元一 创建ABB工业机器人程序</vt:lpstr>
      <vt:lpstr>单元一 创建ABB工业机器人程序</vt:lpstr>
      <vt:lpstr>单元一 创建ABB工业机器人程序</vt:lpstr>
      <vt:lpstr>单元一 创建ABB工业机器人程序</vt:lpstr>
      <vt:lpstr>单元一 创建ABB工业机器人程序</vt:lpstr>
      <vt:lpstr>单元一 创建ABB工业机器人程序</vt:lpstr>
      <vt:lpstr>单元一 创建ABB工业机器人程序</vt:lpstr>
      <vt:lpstr>单元一 创建ABB工业机器人程序</vt:lpstr>
      <vt:lpstr>单元一 创建ABB工业机器人程序</vt:lpstr>
      <vt:lpstr>单元一 创建ABB工业机器人程序</vt:lpstr>
      <vt:lpstr>单元一 创建ABB工业机器人程序</vt:lpstr>
      <vt:lpstr>单元一 创建ABB工业机器人程序</vt:lpstr>
      <vt:lpstr>单元一 创建ABB工业机器人程序</vt:lpstr>
      <vt:lpstr>单元一 创建ABB工业机器人程序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>第一PPT</dc:creator>
  <cp:keywords>www.1ppt.com</cp:keywords>
  <cp:lastModifiedBy>zhangah</cp:lastModifiedBy>
  <cp:revision>238</cp:revision>
  <cp:lastPrinted>2019-11-15T04:16:00Z</cp:lastPrinted>
  <dcterms:created xsi:type="dcterms:W3CDTF">2016-11-13T10:40:00Z</dcterms:created>
  <dcterms:modified xsi:type="dcterms:W3CDTF">2024-07-05T02:28:25Z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D531F706125F41F88F764CD171A90F58</vt:lpwstr>
  </property>
  <property fmtid="{D5CDD505-2E9C-101B-9397-08002B2CF9AE}" pid="3" name="KSOProductBuildVer">
    <vt:lpwstr>2052-11.1.0.10463</vt:lpwstr>
  </property>
</Properties>
</file>